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av" ContentType="audio/x-wav"/>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sldIdLst>
    <p:sldId id="342" r:id="rId5"/>
    <p:sldId id="351" r:id="rId6"/>
    <p:sldId id="352" r:id="rId7"/>
    <p:sldId id="348" r:id="rId8"/>
    <p:sldId id="358" r:id="rId9"/>
    <p:sldId id="354" r:id="rId10"/>
    <p:sldId id="355" r:id="rId11"/>
    <p:sldId id="349" r:id="rId12"/>
    <p:sldId id="353" r:id="rId13"/>
    <p:sldId id="345" r:id="rId14"/>
    <p:sldId id="357" r:id="rId15"/>
    <p:sldId id="35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051522"/>
    <a:srgbClr val="05202E"/>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3293" autoAdjust="0"/>
  </p:normalViewPr>
  <p:slideViewPr>
    <p:cSldViewPr snapToGrid="0" snapToObjects="1" showGuides="1">
      <p:cViewPr varScale="1">
        <p:scale>
          <a:sx n="92" d="100"/>
          <a:sy n="92" d="100"/>
        </p:scale>
        <p:origin x="1314" y="84"/>
      </p:cViewPr>
      <p:guideLst>
        <p:guide orient="horz" pos="2160"/>
        <p:guide pos="3840"/>
      </p:guideLst>
    </p:cSldViewPr>
  </p:slideViewPr>
  <p:outlineViewPr>
    <p:cViewPr>
      <p:scale>
        <a:sx n="33" d="100"/>
        <a:sy n="33" d="100"/>
      </p:scale>
      <p:origin x="0" y="-348"/>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6.471962007459095E-2"/>
          <c:y val="3.0214952412716371E-2"/>
          <c:w val="0.87253123169901869"/>
          <c:h val="0.68075675623419996"/>
        </c:manualLayout>
      </c:layout>
      <c:scatterChart>
        <c:scatterStyle val="smoothMarker"/>
        <c:varyColors val="0"/>
        <c:ser>
          <c:idx val="0"/>
          <c:order val="0"/>
          <c:tx>
            <c:strRef>
              <c:f>Sheet1!$B$1</c:f>
              <c:strCache>
                <c:ptCount val="1"/>
                <c:pt idx="0">
                  <c:v> Accuracy    </c:v>
                </c:pt>
              </c:strCache>
            </c:strRef>
          </c:tx>
          <c:spPr>
            <a:ln w="22225" cap="rnd">
              <a:solidFill>
                <a:schemeClr val="accent1"/>
              </a:solidFill>
            </a:ln>
            <a:effectLst>
              <a:glow rad="139700">
                <a:schemeClr val="accent1">
                  <a:satMod val="175000"/>
                  <a:alpha val="14000"/>
                </a:schemeClr>
              </a:glow>
            </a:effectLst>
          </c:spPr>
          <c:marker>
            <c:symbol val="circle"/>
            <c:size val="3"/>
            <c:spPr>
              <a:solidFill>
                <a:schemeClr val="accent1">
                  <a:lumMod val="60000"/>
                  <a:lumOff val="40000"/>
                </a:schemeClr>
              </a:solidFill>
              <a:ln>
                <a:noFill/>
              </a:ln>
              <a:effectLst>
                <a:glow rad="63500">
                  <a:schemeClr val="accent1">
                    <a:satMod val="175000"/>
                    <a:alpha val="25000"/>
                  </a:schemeClr>
                </a:glow>
              </a:effectLst>
            </c:spPr>
          </c:marker>
          <c:xVal>
            <c:numRef>
              <c:f>Sheet1!$A$2:$A$51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xVal>
          <c:yVal>
            <c:numRef>
              <c:f>Sheet1!$B$2:$B$51</c:f>
              <c:numCache>
                <c:formatCode>_(* #,##0.00_);_(* \(#,##0.00\);_(* "-"??_);_(@_)</c:formatCode>
                <c:ptCount val="50"/>
                <c:pt idx="0">
                  <c:v>0.20219999999999999</c:v>
                </c:pt>
                <c:pt idx="1">
                  <c:v>0.26300000000000001</c:v>
                </c:pt>
                <c:pt idx="2">
                  <c:v>0.31359999999999999</c:v>
                </c:pt>
                <c:pt idx="3">
                  <c:v>0.36570000000000003</c:v>
                </c:pt>
                <c:pt idx="4">
                  <c:v>0.39939999999999998</c:v>
                </c:pt>
                <c:pt idx="5">
                  <c:v>0.4148</c:v>
                </c:pt>
                <c:pt idx="6">
                  <c:v>0.43769999999999998</c:v>
                </c:pt>
                <c:pt idx="7">
                  <c:v>0.44719999999999999</c:v>
                </c:pt>
                <c:pt idx="8">
                  <c:v>0.46510000000000001</c:v>
                </c:pt>
                <c:pt idx="9">
                  <c:v>0.47010000000000002</c:v>
                </c:pt>
                <c:pt idx="10">
                  <c:v>0.49009999999999998</c:v>
                </c:pt>
                <c:pt idx="11">
                  <c:v>0.51270000000000004</c:v>
                </c:pt>
                <c:pt idx="12">
                  <c:v>0.51049999999999995</c:v>
                </c:pt>
                <c:pt idx="13">
                  <c:v>0.55310000000000004</c:v>
                </c:pt>
                <c:pt idx="14">
                  <c:v>0.57010000000000005</c:v>
                </c:pt>
                <c:pt idx="15">
                  <c:v>0.58579999999999999</c:v>
                </c:pt>
                <c:pt idx="16">
                  <c:v>0.59440000000000004</c:v>
                </c:pt>
                <c:pt idx="17">
                  <c:v>0.61019999999999996</c:v>
                </c:pt>
                <c:pt idx="18">
                  <c:v>0.62470000000000003</c:v>
                </c:pt>
                <c:pt idx="19">
                  <c:v>0.64439999999999997</c:v>
                </c:pt>
                <c:pt idx="20">
                  <c:v>0.66390000000000005</c:v>
                </c:pt>
                <c:pt idx="21">
                  <c:v>0.68149999999999999</c:v>
                </c:pt>
                <c:pt idx="22">
                  <c:v>0.7</c:v>
                </c:pt>
                <c:pt idx="23">
                  <c:v>0.69289999999999996</c:v>
                </c:pt>
                <c:pt idx="24">
                  <c:v>0.71819999999999995</c:v>
                </c:pt>
                <c:pt idx="25">
                  <c:v>0.73550000000000004</c:v>
                </c:pt>
                <c:pt idx="26">
                  <c:v>0.7571</c:v>
                </c:pt>
                <c:pt idx="27">
                  <c:v>0.76480000000000004</c:v>
                </c:pt>
                <c:pt idx="28">
                  <c:v>0.77190000000000003</c:v>
                </c:pt>
                <c:pt idx="29">
                  <c:v>0.78610000000000002</c:v>
                </c:pt>
                <c:pt idx="30">
                  <c:v>0.7833</c:v>
                </c:pt>
                <c:pt idx="31">
                  <c:v>0.81330000000000002</c:v>
                </c:pt>
                <c:pt idx="32">
                  <c:v>0.82189999999999996</c:v>
                </c:pt>
                <c:pt idx="33">
                  <c:v>0.8306</c:v>
                </c:pt>
                <c:pt idx="34">
                  <c:v>0.82410000000000005</c:v>
                </c:pt>
                <c:pt idx="35">
                  <c:v>0.84970000000000001</c:v>
                </c:pt>
                <c:pt idx="36">
                  <c:v>0.85860000000000003</c:v>
                </c:pt>
                <c:pt idx="37">
                  <c:v>0.86639999999999995</c:v>
                </c:pt>
                <c:pt idx="38">
                  <c:v>0.88060000000000005</c:v>
                </c:pt>
                <c:pt idx="39">
                  <c:v>0.87160000000000004</c:v>
                </c:pt>
                <c:pt idx="40">
                  <c:v>0.89690000000000003</c:v>
                </c:pt>
                <c:pt idx="41">
                  <c:v>0.90059999999999996</c:v>
                </c:pt>
                <c:pt idx="42">
                  <c:v>0.89539999999999997</c:v>
                </c:pt>
                <c:pt idx="43">
                  <c:v>0.90280000000000005</c:v>
                </c:pt>
                <c:pt idx="44">
                  <c:v>0.92100000000000004</c:v>
                </c:pt>
                <c:pt idx="45">
                  <c:v>0.93489999999999995</c:v>
                </c:pt>
                <c:pt idx="46">
                  <c:v>0.9395</c:v>
                </c:pt>
                <c:pt idx="47">
                  <c:v>0.93520000000000003</c:v>
                </c:pt>
                <c:pt idx="48">
                  <c:v>0.95520000000000005</c:v>
                </c:pt>
                <c:pt idx="49">
                  <c:v>0.95120000000000005</c:v>
                </c:pt>
              </c:numCache>
            </c:numRef>
          </c:yVal>
          <c:smooth val="1"/>
          <c:extLst>
            <c:ext xmlns:c16="http://schemas.microsoft.com/office/drawing/2014/chart" uri="{C3380CC4-5D6E-409C-BE32-E72D297353CC}">
              <c16:uniqueId val="{00000000-F00E-DB4A-B198-3A8A8892F1D9}"/>
            </c:ext>
          </c:extLst>
        </c:ser>
        <c:ser>
          <c:idx val="1"/>
          <c:order val="1"/>
          <c:tx>
            <c:strRef>
              <c:f>Sheet1!$C$1</c:f>
              <c:strCache>
                <c:ptCount val="1"/>
                <c:pt idx="0">
                  <c:v>   Validation Accuracy</c:v>
                </c:pt>
              </c:strCache>
            </c:strRef>
          </c:tx>
          <c:spPr>
            <a:ln w="22225" cap="rnd">
              <a:solidFill>
                <a:schemeClr val="accent2"/>
              </a:solidFill>
            </a:ln>
            <a:effectLst>
              <a:glow rad="139700">
                <a:schemeClr val="accent2">
                  <a:satMod val="175000"/>
                  <a:alpha val="14000"/>
                </a:schemeClr>
              </a:glow>
            </a:effectLst>
          </c:spPr>
          <c:marker>
            <c:symbol val="circle"/>
            <c:size val="3"/>
            <c:spPr>
              <a:solidFill>
                <a:schemeClr val="accent2">
                  <a:lumMod val="60000"/>
                  <a:lumOff val="40000"/>
                </a:schemeClr>
              </a:solidFill>
              <a:ln>
                <a:noFill/>
              </a:ln>
              <a:effectLst>
                <a:glow rad="63500">
                  <a:schemeClr val="accent2">
                    <a:satMod val="175000"/>
                    <a:alpha val="25000"/>
                  </a:schemeClr>
                </a:glow>
              </a:effectLst>
            </c:spPr>
          </c:marker>
          <c:xVal>
            <c:numRef>
              <c:f>Sheet1!$A$2:$A$51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xVal>
          <c:yVal>
            <c:numRef>
              <c:f>Sheet1!$C$2:$C$51</c:f>
              <c:numCache>
                <c:formatCode>General</c:formatCode>
                <c:ptCount val="50"/>
                <c:pt idx="0">
                  <c:v>0.23519999999999999</c:v>
                </c:pt>
                <c:pt idx="1">
                  <c:v>0.27960000000000002</c:v>
                </c:pt>
                <c:pt idx="2">
                  <c:v>0.34350000000000003</c:v>
                </c:pt>
                <c:pt idx="3">
                  <c:v>0.3639</c:v>
                </c:pt>
                <c:pt idx="4">
                  <c:v>0.35370000000000001</c:v>
                </c:pt>
                <c:pt idx="5">
                  <c:v>0.37219999999999998</c:v>
                </c:pt>
                <c:pt idx="6">
                  <c:v>0.42409999999999998</c:v>
                </c:pt>
                <c:pt idx="7">
                  <c:v>0.41570000000000001</c:v>
                </c:pt>
                <c:pt idx="8">
                  <c:v>0.4093</c:v>
                </c:pt>
                <c:pt idx="9">
                  <c:v>0.45</c:v>
                </c:pt>
                <c:pt idx="10">
                  <c:v>0.43149999999999999</c:v>
                </c:pt>
                <c:pt idx="11">
                  <c:v>0.46110000000000001</c:v>
                </c:pt>
                <c:pt idx="12">
                  <c:v>0.4491</c:v>
                </c:pt>
                <c:pt idx="13">
                  <c:v>0.48430000000000001</c:v>
                </c:pt>
                <c:pt idx="14">
                  <c:v>0.49170000000000003</c:v>
                </c:pt>
                <c:pt idx="15">
                  <c:v>0.51570000000000005</c:v>
                </c:pt>
                <c:pt idx="16">
                  <c:v>0.50929999999999997</c:v>
                </c:pt>
                <c:pt idx="17">
                  <c:v>0.4889</c:v>
                </c:pt>
                <c:pt idx="18">
                  <c:v>0.52410000000000001</c:v>
                </c:pt>
                <c:pt idx="19">
                  <c:v>0.54630000000000001</c:v>
                </c:pt>
                <c:pt idx="20">
                  <c:v>0.54630000000000001</c:v>
                </c:pt>
                <c:pt idx="21">
                  <c:v>0.58609999999999995</c:v>
                </c:pt>
                <c:pt idx="22">
                  <c:v>0.57869999999999999</c:v>
                </c:pt>
                <c:pt idx="23">
                  <c:v>0.57779999999999998</c:v>
                </c:pt>
                <c:pt idx="24">
                  <c:v>0.58150000000000002</c:v>
                </c:pt>
                <c:pt idx="25">
                  <c:v>0.59630000000000005</c:v>
                </c:pt>
                <c:pt idx="26">
                  <c:v>0.61480000000000001</c:v>
                </c:pt>
                <c:pt idx="27">
                  <c:v>0.61670000000000003</c:v>
                </c:pt>
                <c:pt idx="28">
                  <c:v>0.63149999999999995</c:v>
                </c:pt>
                <c:pt idx="29">
                  <c:v>0.61850000000000005</c:v>
                </c:pt>
                <c:pt idx="30">
                  <c:v>0.61939999999999995</c:v>
                </c:pt>
                <c:pt idx="31">
                  <c:v>0.61850000000000005</c:v>
                </c:pt>
                <c:pt idx="32">
                  <c:v>0.62870000000000004</c:v>
                </c:pt>
                <c:pt idx="33">
                  <c:v>0.64539999999999997</c:v>
                </c:pt>
                <c:pt idx="34">
                  <c:v>0.63060000000000005</c:v>
                </c:pt>
                <c:pt idx="35">
                  <c:v>0.63329999999999997</c:v>
                </c:pt>
                <c:pt idx="36">
                  <c:v>0.62690000000000001</c:v>
                </c:pt>
                <c:pt idx="37">
                  <c:v>0.66569999999999996</c:v>
                </c:pt>
                <c:pt idx="38">
                  <c:v>0.6704</c:v>
                </c:pt>
                <c:pt idx="39">
                  <c:v>0.64349999999999996</c:v>
                </c:pt>
                <c:pt idx="40">
                  <c:v>0.66479999999999995</c:v>
                </c:pt>
                <c:pt idx="41">
                  <c:v>0.65739999999999998</c:v>
                </c:pt>
                <c:pt idx="42">
                  <c:v>0.67779999999999996</c:v>
                </c:pt>
                <c:pt idx="43">
                  <c:v>0.65559999999999996</c:v>
                </c:pt>
                <c:pt idx="44">
                  <c:v>0.67589999999999995</c:v>
                </c:pt>
                <c:pt idx="45">
                  <c:v>0.7046</c:v>
                </c:pt>
                <c:pt idx="46">
                  <c:v>0.69630000000000003</c:v>
                </c:pt>
                <c:pt idx="47">
                  <c:v>0.68979999999999997</c:v>
                </c:pt>
                <c:pt idx="48">
                  <c:v>0.69540000000000002</c:v>
                </c:pt>
                <c:pt idx="49">
                  <c:v>0.68149999999999999</c:v>
                </c:pt>
              </c:numCache>
            </c:numRef>
          </c:yVal>
          <c:smooth val="1"/>
          <c:extLst>
            <c:ext xmlns:c16="http://schemas.microsoft.com/office/drawing/2014/chart" uri="{C3380CC4-5D6E-409C-BE32-E72D297353CC}">
              <c16:uniqueId val="{00000001-F00E-DB4A-B198-3A8A8892F1D9}"/>
            </c:ext>
          </c:extLst>
        </c:ser>
        <c:dLbls>
          <c:showLegendKey val="0"/>
          <c:showVal val="0"/>
          <c:showCatName val="0"/>
          <c:showSerName val="0"/>
          <c:showPercent val="0"/>
          <c:showBubbleSize val="0"/>
        </c:dLbls>
        <c:axId val="1983904911"/>
        <c:axId val="1700770048"/>
      </c:scatterChart>
      <c:valAx>
        <c:axId val="1983904911"/>
        <c:scaling>
          <c:orientation val="minMax"/>
        </c:scaling>
        <c:delete val="0"/>
        <c:axPos val="b"/>
        <c:majorGridlines>
          <c:spPr>
            <a:ln w="9525" cap="flat" cmpd="sng" algn="ctr">
              <a:solidFill>
                <a:schemeClr val="bg1"/>
              </a:solidFill>
              <a:round/>
            </a:ln>
            <a:effectLst/>
          </c:spPr>
        </c:majorGridlines>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197" b="0" i="0" u="none" strike="noStrike" kern="1200" baseline="0">
                <a:solidFill>
                  <a:schemeClr val="bg1"/>
                </a:solidFill>
                <a:latin typeface="Arial Nova" panose="020B0504020202020204" pitchFamily="34" charset="0"/>
                <a:ea typeface="+mn-ea"/>
                <a:cs typeface="+mn-cs"/>
              </a:defRPr>
            </a:pPr>
            <a:endParaRPr lang="en-US"/>
          </a:p>
        </c:txPr>
        <c:crossAx val="1700770048"/>
        <c:crosses val="autoZero"/>
        <c:crossBetween val="midCat"/>
      </c:valAx>
      <c:valAx>
        <c:axId val="1700770048"/>
        <c:scaling>
          <c:orientation val="minMax"/>
        </c:scaling>
        <c:delete val="0"/>
        <c:axPos val="l"/>
        <c:majorGridlines>
          <c:spPr>
            <a:ln w="9525" cap="flat" cmpd="sng" algn="ctr">
              <a:solidFill>
                <a:schemeClr val="dk1">
                  <a:lumMod val="65000"/>
                  <a:lumOff val="35000"/>
                  <a:alpha val="75000"/>
                </a:schemeClr>
              </a:solidFill>
              <a:round/>
            </a:ln>
            <a:effectLst/>
          </c:spPr>
        </c:majorGridlines>
        <c:numFmt formatCode="_(* #,##0.00_);_(* \(#,##0.00\);_(* &quot;-&quot;??_);_(@_)" sourceLinked="1"/>
        <c:majorTickMark val="none"/>
        <c:minorTickMark val="none"/>
        <c:tickLblPos val="nextTo"/>
        <c:spPr>
          <a:noFill/>
          <a:ln w="9525" cap="flat" cmpd="sng" algn="ctr">
            <a:solidFill>
              <a:schemeClr val="bg1"/>
            </a:solidFill>
            <a:round/>
          </a:ln>
          <a:effectLst/>
        </c:spPr>
        <c:txPr>
          <a:bodyPr rot="-60000000" spcFirstLastPara="1" vertOverflow="ellipsis" vert="horz" wrap="square" anchor="ctr" anchorCtr="1"/>
          <a:lstStyle/>
          <a:p>
            <a:pPr>
              <a:defRPr sz="1197" b="0" i="0" u="none" strike="noStrike" kern="1200" baseline="0">
                <a:solidFill>
                  <a:schemeClr val="bg1"/>
                </a:solidFill>
                <a:latin typeface="Arial Nova" panose="020B0504020202020204" pitchFamily="34" charset="0"/>
                <a:ea typeface="+mn-ea"/>
                <a:cs typeface="+mn-cs"/>
              </a:defRPr>
            </a:pPr>
            <a:endParaRPr lang="en-US"/>
          </a:p>
        </c:txPr>
        <c:crossAx val="1983904911"/>
        <c:crosses val="autoZero"/>
        <c:crossBetween val="midCat"/>
      </c:valAx>
      <c:spPr>
        <a:noFill/>
        <a:ln>
          <a:noFill/>
        </a:ln>
        <a:effectLst/>
      </c:spPr>
    </c:plotArea>
    <c:legend>
      <c:legendPos val="t"/>
      <c:layout>
        <c:manualLayout>
          <c:xMode val="edge"/>
          <c:yMode val="edge"/>
          <c:x val="0.30423669940986375"/>
          <c:y val="0.87906691221608346"/>
          <c:w val="0.66652626057667641"/>
          <c:h val="6.5563736379233212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bg1"/>
              </a:solidFill>
              <a:latin typeface="Arial Nova" panose="020B050402020202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6.471962007459095E-2"/>
          <c:y val="3.0214952412716371E-2"/>
          <c:w val="0.87253123169901869"/>
          <c:h val="0.68075675623419996"/>
        </c:manualLayout>
      </c:layout>
      <c:scatterChart>
        <c:scatterStyle val="smoothMarker"/>
        <c:varyColors val="0"/>
        <c:ser>
          <c:idx val="0"/>
          <c:order val="0"/>
          <c:tx>
            <c:strRef>
              <c:f>Sheet1!$B$1</c:f>
              <c:strCache>
                <c:ptCount val="1"/>
                <c:pt idx="0">
                  <c:v>Loss</c:v>
                </c:pt>
              </c:strCache>
            </c:strRef>
          </c:tx>
          <c:spPr>
            <a:ln w="22225" cap="rnd">
              <a:solidFill>
                <a:schemeClr val="accent1"/>
              </a:solidFill>
            </a:ln>
            <a:effectLst>
              <a:glow rad="139700">
                <a:schemeClr val="accent1">
                  <a:satMod val="175000"/>
                  <a:alpha val="14000"/>
                </a:schemeClr>
              </a:glow>
            </a:effectLst>
          </c:spPr>
          <c:marker>
            <c:symbol val="circle"/>
            <c:size val="3"/>
            <c:spPr>
              <a:solidFill>
                <a:schemeClr val="accent1">
                  <a:lumMod val="60000"/>
                  <a:lumOff val="40000"/>
                </a:schemeClr>
              </a:solidFill>
              <a:ln>
                <a:noFill/>
              </a:ln>
              <a:effectLst>
                <a:glow rad="63500">
                  <a:schemeClr val="accent1">
                    <a:satMod val="175000"/>
                    <a:alpha val="25000"/>
                  </a:schemeClr>
                </a:glow>
              </a:effectLst>
            </c:spPr>
          </c:marker>
          <c:xVal>
            <c:numRef>
              <c:f>Sheet1!$A$2:$A$51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xVal>
          <c:yVal>
            <c:numRef>
              <c:f>Sheet1!$B$2:$B$51</c:f>
              <c:numCache>
                <c:formatCode>General</c:formatCode>
                <c:ptCount val="50"/>
                <c:pt idx="0">
                  <c:v>0.38590000000000002</c:v>
                </c:pt>
                <c:pt idx="1">
                  <c:v>0.34549999999999997</c:v>
                </c:pt>
                <c:pt idx="2">
                  <c:v>0.33139999999999997</c:v>
                </c:pt>
                <c:pt idx="3">
                  <c:v>0.31790000000000002</c:v>
                </c:pt>
                <c:pt idx="4">
                  <c:v>0.30709999999999998</c:v>
                </c:pt>
                <c:pt idx="5">
                  <c:v>0.2969</c:v>
                </c:pt>
                <c:pt idx="6">
                  <c:v>0.2908</c:v>
                </c:pt>
                <c:pt idx="7">
                  <c:v>0.2828</c:v>
                </c:pt>
                <c:pt idx="8">
                  <c:v>0.27479999999999999</c:v>
                </c:pt>
                <c:pt idx="9">
                  <c:v>0.2717</c:v>
                </c:pt>
                <c:pt idx="10">
                  <c:v>0.26290000000000002</c:v>
                </c:pt>
                <c:pt idx="11">
                  <c:v>0.25619999999999998</c:v>
                </c:pt>
                <c:pt idx="12">
                  <c:v>0.25390000000000001</c:v>
                </c:pt>
                <c:pt idx="13">
                  <c:v>0.24079999999999999</c:v>
                </c:pt>
                <c:pt idx="14">
                  <c:v>0.23180000000000001</c:v>
                </c:pt>
                <c:pt idx="15">
                  <c:v>0.2243</c:v>
                </c:pt>
                <c:pt idx="16">
                  <c:v>0.22</c:v>
                </c:pt>
                <c:pt idx="17">
                  <c:v>0.21129999999999999</c:v>
                </c:pt>
                <c:pt idx="18">
                  <c:v>0.20880000000000001</c:v>
                </c:pt>
                <c:pt idx="19">
                  <c:v>0.1973</c:v>
                </c:pt>
                <c:pt idx="20">
                  <c:v>0.19209999999999999</c:v>
                </c:pt>
                <c:pt idx="21">
                  <c:v>0.183</c:v>
                </c:pt>
                <c:pt idx="22">
                  <c:v>0.1739</c:v>
                </c:pt>
                <c:pt idx="23">
                  <c:v>0.17119999999999999</c:v>
                </c:pt>
                <c:pt idx="24">
                  <c:v>0.1651</c:v>
                </c:pt>
                <c:pt idx="25">
                  <c:v>0.15559999999999999</c:v>
                </c:pt>
                <c:pt idx="26">
                  <c:v>0.14779999999999999</c:v>
                </c:pt>
                <c:pt idx="27">
                  <c:v>0.13969999999999999</c:v>
                </c:pt>
                <c:pt idx="28">
                  <c:v>0.1308</c:v>
                </c:pt>
                <c:pt idx="29">
                  <c:v>0.13</c:v>
                </c:pt>
                <c:pt idx="30">
                  <c:v>0.12889999999999999</c:v>
                </c:pt>
                <c:pt idx="31">
                  <c:v>0.1179</c:v>
                </c:pt>
                <c:pt idx="32">
                  <c:v>0.114</c:v>
                </c:pt>
                <c:pt idx="33">
                  <c:v>0.1046</c:v>
                </c:pt>
                <c:pt idx="34">
                  <c:v>0.1079</c:v>
                </c:pt>
                <c:pt idx="35">
                  <c:v>9.6299999999999997E-2</c:v>
                </c:pt>
                <c:pt idx="36">
                  <c:v>9.0200000000000002E-2</c:v>
                </c:pt>
                <c:pt idx="37">
                  <c:v>8.6499999999999994E-2</c:v>
                </c:pt>
                <c:pt idx="38">
                  <c:v>7.8899999999999998E-2</c:v>
                </c:pt>
                <c:pt idx="39">
                  <c:v>8.2900000000000001E-2</c:v>
                </c:pt>
                <c:pt idx="40">
                  <c:v>7.22E-2</c:v>
                </c:pt>
                <c:pt idx="41">
                  <c:v>6.9599999999999995E-2</c:v>
                </c:pt>
                <c:pt idx="42">
                  <c:v>7.0400000000000004E-2</c:v>
                </c:pt>
                <c:pt idx="43">
                  <c:v>6.9800000000000001E-2</c:v>
                </c:pt>
                <c:pt idx="44">
                  <c:v>5.5199999999999999E-2</c:v>
                </c:pt>
                <c:pt idx="45">
                  <c:v>5.0700000000000002E-2</c:v>
                </c:pt>
                <c:pt idx="46">
                  <c:v>4.3400000000000001E-2</c:v>
                </c:pt>
                <c:pt idx="47">
                  <c:v>4.6699999999999998E-2</c:v>
                </c:pt>
                <c:pt idx="48">
                  <c:v>3.6999999999999998E-2</c:v>
                </c:pt>
                <c:pt idx="49">
                  <c:v>3.6700000000000003E-2</c:v>
                </c:pt>
              </c:numCache>
            </c:numRef>
          </c:yVal>
          <c:smooth val="1"/>
          <c:extLst>
            <c:ext xmlns:c16="http://schemas.microsoft.com/office/drawing/2014/chart" uri="{C3380CC4-5D6E-409C-BE32-E72D297353CC}">
              <c16:uniqueId val="{00000000-9F0D-4BD2-A883-23D40144B390}"/>
            </c:ext>
          </c:extLst>
        </c:ser>
        <c:ser>
          <c:idx val="1"/>
          <c:order val="1"/>
          <c:tx>
            <c:strRef>
              <c:f>Sheet1!$C$1</c:f>
              <c:strCache>
                <c:ptCount val="1"/>
                <c:pt idx="0">
                  <c:v>Validation Loss</c:v>
                </c:pt>
              </c:strCache>
            </c:strRef>
          </c:tx>
          <c:spPr>
            <a:ln w="22225" cap="rnd">
              <a:solidFill>
                <a:schemeClr val="accent2"/>
              </a:solidFill>
            </a:ln>
            <a:effectLst>
              <a:glow rad="139700">
                <a:schemeClr val="accent2">
                  <a:satMod val="175000"/>
                  <a:alpha val="14000"/>
                </a:schemeClr>
              </a:glow>
            </a:effectLst>
          </c:spPr>
          <c:marker>
            <c:symbol val="circle"/>
            <c:size val="3"/>
            <c:spPr>
              <a:solidFill>
                <a:schemeClr val="accent2">
                  <a:lumMod val="60000"/>
                  <a:lumOff val="40000"/>
                </a:schemeClr>
              </a:solidFill>
              <a:ln>
                <a:noFill/>
              </a:ln>
              <a:effectLst>
                <a:glow rad="63500">
                  <a:schemeClr val="accent2">
                    <a:satMod val="175000"/>
                    <a:alpha val="25000"/>
                  </a:schemeClr>
                </a:glow>
              </a:effectLst>
            </c:spPr>
          </c:marker>
          <c:xVal>
            <c:numRef>
              <c:f>Sheet1!$A$2:$A$51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xVal>
          <c:yVal>
            <c:numRef>
              <c:f>Sheet1!$C$2:$C$51</c:f>
              <c:numCache>
                <c:formatCode>General</c:formatCode>
                <c:ptCount val="50"/>
                <c:pt idx="0">
                  <c:v>0.37690000000000001</c:v>
                </c:pt>
                <c:pt idx="1">
                  <c:v>0.35120000000000001</c:v>
                </c:pt>
                <c:pt idx="2">
                  <c:v>0.3392</c:v>
                </c:pt>
                <c:pt idx="3">
                  <c:v>0.32750000000000001</c:v>
                </c:pt>
                <c:pt idx="4">
                  <c:v>0.32150000000000001</c:v>
                </c:pt>
                <c:pt idx="5">
                  <c:v>0.31900000000000001</c:v>
                </c:pt>
                <c:pt idx="6">
                  <c:v>0.29970000000000002</c:v>
                </c:pt>
                <c:pt idx="7">
                  <c:v>0.29849999999999999</c:v>
                </c:pt>
                <c:pt idx="8">
                  <c:v>0.29920000000000002</c:v>
                </c:pt>
                <c:pt idx="9">
                  <c:v>0.28670000000000001</c:v>
                </c:pt>
                <c:pt idx="10">
                  <c:v>0.2888</c:v>
                </c:pt>
                <c:pt idx="11">
                  <c:v>0.28100000000000003</c:v>
                </c:pt>
                <c:pt idx="12">
                  <c:v>0.28389999999999999</c:v>
                </c:pt>
                <c:pt idx="13">
                  <c:v>0.27300000000000002</c:v>
                </c:pt>
                <c:pt idx="14">
                  <c:v>0.26929999999999998</c:v>
                </c:pt>
                <c:pt idx="15">
                  <c:v>0.2576</c:v>
                </c:pt>
                <c:pt idx="16">
                  <c:v>0.26269999999999999</c:v>
                </c:pt>
                <c:pt idx="17">
                  <c:v>0.27110000000000001</c:v>
                </c:pt>
                <c:pt idx="18">
                  <c:v>0.25819999999999999</c:v>
                </c:pt>
                <c:pt idx="19">
                  <c:v>0.253</c:v>
                </c:pt>
                <c:pt idx="20">
                  <c:v>0.248</c:v>
                </c:pt>
                <c:pt idx="21">
                  <c:v>0.23730000000000001</c:v>
                </c:pt>
                <c:pt idx="22">
                  <c:v>0.2424</c:v>
                </c:pt>
                <c:pt idx="23">
                  <c:v>0.23580000000000001</c:v>
                </c:pt>
                <c:pt idx="24">
                  <c:v>0.2392</c:v>
                </c:pt>
                <c:pt idx="25">
                  <c:v>0.23</c:v>
                </c:pt>
                <c:pt idx="26">
                  <c:v>0.22239999999999999</c:v>
                </c:pt>
                <c:pt idx="27">
                  <c:v>0.23300000000000001</c:v>
                </c:pt>
                <c:pt idx="28">
                  <c:v>0.22739999999999999</c:v>
                </c:pt>
                <c:pt idx="29">
                  <c:v>0.22539999999999999</c:v>
                </c:pt>
                <c:pt idx="30">
                  <c:v>0.2248</c:v>
                </c:pt>
                <c:pt idx="31">
                  <c:v>0.24660000000000001</c:v>
                </c:pt>
                <c:pt idx="32">
                  <c:v>0.24260000000000001</c:v>
                </c:pt>
                <c:pt idx="33">
                  <c:v>0.23119999999999999</c:v>
                </c:pt>
                <c:pt idx="34">
                  <c:v>0.23619999999999999</c:v>
                </c:pt>
                <c:pt idx="35">
                  <c:v>0.2429</c:v>
                </c:pt>
                <c:pt idx="36">
                  <c:v>0.24479999999999999</c:v>
                </c:pt>
                <c:pt idx="37">
                  <c:v>0.23619999999999999</c:v>
                </c:pt>
                <c:pt idx="38">
                  <c:v>0.2271</c:v>
                </c:pt>
                <c:pt idx="39">
                  <c:v>0.247</c:v>
                </c:pt>
                <c:pt idx="40">
                  <c:v>0.25719999999999998</c:v>
                </c:pt>
                <c:pt idx="41">
                  <c:v>0.25390000000000001</c:v>
                </c:pt>
                <c:pt idx="42">
                  <c:v>0.24210000000000001</c:v>
                </c:pt>
                <c:pt idx="43">
                  <c:v>0.23599999999999999</c:v>
                </c:pt>
                <c:pt idx="44">
                  <c:v>0.24440000000000001</c:v>
                </c:pt>
                <c:pt idx="45">
                  <c:v>0.2225</c:v>
                </c:pt>
                <c:pt idx="46">
                  <c:v>0.2366</c:v>
                </c:pt>
                <c:pt idx="47">
                  <c:v>0.2379</c:v>
                </c:pt>
                <c:pt idx="48">
                  <c:v>0.24990000000000001</c:v>
                </c:pt>
                <c:pt idx="49">
                  <c:v>0.25190000000000001</c:v>
                </c:pt>
              </c:numCache>
            </c:numRef>
          </c:yVal>
          <c:smooth val="1"/>
          <c:extLst>
            <c:ext xmlns:c16="http://schemas.microsoft.com/office/drawing/2014/chart" uri="{C3380CC4-5D6E-409C-BE32-E72D297353CC}">
              <c16:uniqueId val="{00000001-9F0D-4BD2-A883-23D40144B390}"/>
            </c:ext>
          </c:extLst>
        </c:ser>
        <c:dLbls>
          <c:showLegendKey val="0"/>
          <c:showVal val="0"/>
          <c:showCatName val="0"/>
          <c:showSerName val="0"/>
          <c:showPercent val="0"/>
          <c:showBubbleSize val="0"/>
        </c:dLbls>
        <c:axId val="1983904911"/>
        <c:axId val="1700770048"/>
      </c:scatterChart>
      <c:valAx>
        <c:axId val="1983904911"/>
        <c:scaling>
          <c:orientation val="minMax"/>
        </c:scaling>
        <c:delete val="0"/>
        <c:axPos val="b"/>
        <c:majorGridlines>
          <c:spPr>
            <a:ln w="9525" cap="flat" cmpd="sng" algn="ctr">
              <a:solidFill>
                <a:schemeClr val="bg1"/>
              </a:solidFill>
              <a:round/>
            </a:ln>
            <a:effectLst/>
          </c:spPr>
        </c:majorGridlines>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197" b="0" i="0" u="none" strike="noStrike" kern="1200" baseline="0">
                <a:solidFill>
                  <a:schemeClr val="bg1"/>
                </a:solidFill>
                <a:latin typeface="Arial Nova" panose="020B0504020202020204" pitchFamily="34" charset="0"/>
                <a:ea typeface="+mn-ea"/>
                <a:cs typeface="+mn-cs"/>
              </a:defRPr>
            </a:pPr>
            <a:endParaRPr lang="en-US"/>
          </a:p>
        </c:txPr>
        <c:crossAx val="1700770048"/>
        <c:crosses val="autoZero"/>
        <c:crossBetween val="midCat"/>
      </c:valAx>
      <c:valAx>
        <c:axId val="1700770048"/>
        <c:scaling>
          <c:orientation val="minMax"/>
        </c:scaling>
        <c:delete val="0"/>
        <c:axPos val="l"/>
        <c:majorGridlines>
          <c:spPr>
            <a:ln w="9525" cap="flat" cmpd="sng" algn="ctr">
              <a:solidFill>
                <a:schemeClr val="dk1">
                  <a:lumMod val="65000"/>
                  <a:lumOff val="35000"/>
                  <a:alpha val="75000"/>
                </a:schemeClr>
              </a:solidFill>
              <a:round/>
            </a:ln>
            <a:effectLst/>
          </c:spPr>
        </c:majorGridlines>
        <c:numFmt formatCode="General" sourceLinked="1"/>
        <c:majorTickMark val="none"/>
        <c:minorTickMark val="none"/>
        <c:tickLblPos val="nextTo"/>
        <c:spPr>
          <a:noFill/>
          <a:ln w="9525" cap="flat" cmpd="sng" algn="ctr">
            <a:solidFill>
              <a:schemeClr val="bg1"/>
            </a:solidFill>
            <a:round/>
          </a:ln>
          <a:effectLst/>
        </c:spPr>
        <c:txPr>
          <a:bodyPr rot="-60000000" spcFirstLastPara="1" vertOverflow="ellipsis" vert="horz" wrap="square" anchor="ctr" anchorCtr="1"/>
          <a:lstStyle/>
          <a:p>
            <a:pPr>
              <a:defRPr sz="1197" b="0" i="0" u="none" strike="noStrike" kern="1200" baseline="0">
                <a:solidFill>
                  <a:schemeClr val="bg1"/>
                </a:solidFill>
                <a:latin typeface="Arial Nova" panose="020B0504020202020204" pitchFamily="34" charset="0"/>
                <a:ea typeface="+mn-ea"/>
                <a:cs typeface="+mn-cs"/>
              </a:defRPr>
            </a:pPr>
            <a:endParaRPr lang="en-US"/>
          </a:p>
        </c:txPr>
        <c:crossAx val="1983904911"/>
        <c:crosses val="autoZero"/>
        <c:crossBetween val="midCat"/>
      </c:valAx>
      <c:spPr>
        <a:noFill/>
        <a:ln>
          <a:noFill/>
        </a:ln>
        <a:effectLst/>
      </c:spPr>
    </c:plotArea>
    <c:legend>
      <c:legendPos val="t"/>
      <c:layout>
        <c:manualLayout>
          <c:xMode val="edge"/>
          <c:yMode val="edge"/>
          <c:x val="0.30423669940986375"/>
          <c:y val="0.87906691221608346"/>
          <c:w val="0.42871974336541263"/>
          <c:h val="4.9908595679683677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bg1"/>
              </a:solidFill>
              <a:latin typeface="Arial Nova" panose="020B050402020202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5">
  <cs:axisTitle>
    <cs:lnRef idx="0"/>
    <cs:fillRef idx="0"/>
    <cs:effectRef idx="0"/>
    <cs:fontRef idx="minor">
      <a:schemeClr val="lt1">
        <a:lumMod val="75000"/>
      </a:schemeClr>
    </cs:fontRef>
    <cs:defRPr sz="1197" b="1" kern="1200"/>
  </cs:axisTitle>
  <cs:categoryAxis>
    <cs:lnRef idx="0"/>
    <cs:fillRef idx="0"/>
    <cs:effectRef idx="0"/>
    <cs:fontRef idx="minor">
      <a:schemeClr val="lt1">
        <a:lumMod val="75000"/>
      </a:schemeClr>
    </cs:fontRef>
    <cs:defRPr sz="1197"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1197"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3"/>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tx1"/>
    </cs:fontRef>
    <cs:spPr>
      <a:ln w="9525" cap="flat" cmpd="sng" algn="ctr">
        <a:solidFill>
          <a:schemeClr val="dk1">
            <a:lumMod val="65000"/>
            <a:lumOff val="35000"/>
            <a:alpha val="75000"/>
          </a:schemeClr>
        </a:solidFill>
        <a:round/>
      </a:ln>
    </cs:spPr>
  </cs:gridlineMajor>
  <cs:gridlineMinor>
    <cs:lnRef idx="0"/>
    <cs:fillRef idx="0"/>
    <cs:effectRef idx="0"/>
    <cs:fontRef idx="minor">
      <a:schemeClr val="tx1"/>
    </cs:fontRef>
    <cs:spPr>
      <a:ln w="9525" cap="flat" cmpd="sng" algn="ctr">
        <a:solidFill>
          <a:schemeClr val="dk1">
            <a:lumMod val="65000"/>
            <a:lumOff val="35000"/>
            <a:alpha val="25000"/>
          </a:schemeClr>
        </a:soli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spPr>
      <a:ln w="9525" cap="flat" cmpd="sng" algn="ctr">
        <a:solidFill>
          <a:schemeClr val="lt1">
            <a:lumMod val="50000"/>
          </a:schemeClr>
        </a:solidFill>
        <a:round/>
      </a:ln>
    </cs:spPr>
    <cs:defRPr sz="1197" kern="1200"/>
    <cs:bodyPr/>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45">
  <cs:axisTitle>
    <cs:lnRef idx="0"/>
    <cs:fillRef idx="0"/>
    <cs:effectRef idx="0"/>
    <cs:fontRef idx="minor">
      <a:schemeClr val="lt1">
        <a:lumMod val="75000"/>
      </a:schemeClr>
    </cs:fontRef>
    <cs:defRPr sz="1197" b="1" kern="1200"/>
  </cs:axisTitle>
  <cs:categoryAxis>
    <cs:lnRef idx="0"/>
    <cs:fillRef idx="0"/>
    <cs:effectRef idx="0"/>
    <cs:fontRef idx="minor">
      <a:schemeClr val="lt1">
        <a:lumMod val="75000"/>
      </a:schemeClr>
    </cs:fontRef>
    <cs:defRPr sz="1197"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1197"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3"/>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tx1"/>
    </cs:fontRef>
    <cs:spPr>
      <a:ln w="9525" cap="flat" cmpd="sng" algn="ctr">
        <a:solidFill>
          <a:schemeClr val="dk1">
            <a:lumMod val="65000"/>
            <a:lumOff val="35000"/>
            <a:alpha val="75000"/>
          </a:schemeClr>
        </a:solidFill>
        <a:round/>
      </a:ln>
    </cs:spPr>
  </cs:gridlineMajor>
  <cs:gridlineMinor>
    <cs:lnRef idx="0"/>
    <cs:fillRef idx="0"/>
    <cs:effectRef idx="0"/>
    <cs:fontRef idx="minor">
      <a:schemeClr val="tx1"/>
    </cs:fontRef>
    <cs:spPr>
      <a:ln w="9525" cap="flat" cmpd="sng" algn="ctr">
        <a:solidFill>
          <a:schemeClr val="dk1">
            <a:lumMod val="65000"/>
            <a:lumOff val="35000"/>
            <a:alpha val="25000"/>
          </a:schemeClr>
        </a:soli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spPr>
      <a:ln w="9525" cap="flat" cmpd="sng" algn="ctr">
        <a:solidFill>
          <a:schemeClr val="lt1">
            <a:lumMod val="50000"/>
          </a:schemeClr>
        </a:solidFill>
        <a:round/>
      </a:ln>
    </cs:spPr>
    <cs:defRPr sz="1197" kern="1200"/>
    <cs:bodyPr/>
  </cs:valueAxis>
  <cs:wall>
    <cs:lnRef idx="0"/>
    <cs:fillRef idx="0"/>
    <cs:effectRef idx="0"/>
    <cs:fontRef idx="minor">
      <a:schemeClr val="dk1"/>
    </cs:fontRef>
  </cs:wall>
</cs:chartStyle>
</file>

<file path=ppt/media/hdphoto1.wdp>
</file>

<file path=ppt/media/image1.png>
</file>

<file path=ppt/media/image10.png>
</file>

<file path=ppt/media/image2.png>
</file>

<file path=ppt/media/image3.jpg>
</file>

<file path=ppt/media/image4.jpg>
</file>

<file path=ppt/media/image5.png>
</file>

<file path=ppt/media/image6.png>
</file>

<file path=ppt/media/image7.png>
</file>

<file path=ppt/media/image8.png>
</file>

<file path=ppt/media/image9.png>
</file>

<file path=ppt/media/media1.wav>
</file>

<file path=ppt/media/media2.wav>
</file>

<file path=ppt/media/media3.wav>
</file>

<file path=ppt/media/media4.wav>
</file>

<file path=ppt/media/media5.wav>
</file>

<file path=ppt/media/media6.wav>
</file>

<file path=ppt/media/media7.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11/16/2023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effectLst/>
                <a:latin typeface="Söhne"/>
              </a:rPr>
              <a:t>What is Speech Emotion Recognition?</a:t>
            </a:r>
          </a:p>
          <a:p>
            <a:pPr algn="l"/>
            <a:r>
              <a:rPr lang="en-US" b="0" i="0" dirty="0">
                <a:effectLst/>
                <a:latin typeface="Söhne"/>
              </a:rPr>
              <a:t>Speech Emotion Recognition (SER) is an innovative machine learning application to analyze and interpret the emotional state of human being though they speech. By applying artificial intelligence, my aim is to decode the intricate patterns within voice signals, and provide a deeper understanding of the speaker's emotional state.</a:t>
            </a:r>
          </a:p>
          <a:p>
            <a:endParaRPr lang="en-US" dirty="0"/>
          </a:p>
          <a:p>
            <a:pPr algn="l"/>
            <a:r>
              <a:rPr lang="en-US" b="1" i="0" dirty="0">
                <a:effectLst/>
                <a:latin typeface="Söhne"/>
              </a:rPr>
              <a:t>Significance of SER</a:t>
            </a:r>
          </a:p>
          <a:p>
            <a:pPr algn="l"/>
            <a:r>
              <a:rPr lang="en-US" b="0" i="0" dirty="0">
                <a:effectLst/>
                <a:latin typeface="Söhne"/>
              </a:rPr>
              <a:t>our world increasingly dominated by digital communication, understanding emotions in speech is pivotal. From customer service interactions to mental health assessments, the ability to recognize and respond to emotions plays a crucial role in human-machine interactions. This project endeavors to contribute to this field, unlocking new possibilities for emotional intelligence in technology.</a:t>
            </a:r>
          </a:p>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2</a:t>
            </a:fld>
            <a:endParaRPr lang="en-US" dirty="0"/>
          </a:p>
        </p:txBody>
      </p:sp>
    </p:spTree>
    <p:extLst>
      <p:ext uri="{BB962C8B-B14F-4D97-AF65-F5344CB8AC3E}">
        <p14:creationId xmlns:p14="http://schemas.microsoft.com/office/powerpoint/2010/main" val="39800812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effectLst/>
                <a:latin typeface="Söhne"/>
              </a:rPr>
              <a:t>Accurate Emotion Classification:</a:t>
            </a:r>
            <a:r>
              <a:rPr lang="en-US" b="0" i="0" dirty="0">
                <a:solidFill>
                  <a:srgbClr val="ECECF1"/>
                </a:solidFill>
                <a:effectLst/>
                <a:latin typeface="Söhne"/>
              </a:rPr>
              <a:t> By Implement a machine learning model which is capable of accurately classifying a diverse range of emotions, like happiness, sadness, anger, surprise, and 4 more other type of emotions.</a:t>
            </a:r>
          </a:p>
          <a:p>
            <a:endParaRPr lang="en-US" b="0" i="0" dirty="0">
              <a:solidFill>
                <a:srgbClr val="ECECF1"/>
              </a:solidFill>
              <a:effectLst/>
              <a:latin typeface="Söhne"/>
            </a:endParaRPr>
          </a:p>
          <a:p>
            <a:r>
              <a:rPr lang="en-US" b="1" i="0" dirty="0">
                <a:effectLst/>
                <a:latin typeface="Söhne"/>
              </a:rPr>
              <a:t>Cross-domain Applicability:</a:t>
            </a:r>
            <a:r>
              <a:rPr lang="en-US" b="0" i="0" dirty="0">
                <a:solidFill>
                  <a:srgbClr val="ECECF1"/>
                </a:solidFill>
                <a:effectLst/>
                <a:latin typeface="Söhne"/>
              </a:rPr>
              <a:t> Ensuring  that the development of this model is applicable across various domains, from customer service interactions to virtual assistants, fostering emotionally intelligent human-machine interactions.</a:t>
            </a:r>
          </a:p>
          <a:p>
            <a:endParaRPr lang="en-US" b="0" i="0" dirty="0">
              <a:solidFill>
                <a:srgbClr val="ECECF1"/>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Real-world scenarios &amp; Applications : </a:t>
            </a:r>
            <a:r>
              <a:rPr lang="en-US" b="0" i="0" dirty="0">
                <a:solidFill>
                  <a:srgbClr val="ECECF1"/>
                </a:solidFill>
                <a:effectLst/>
                <a:latin typeface="Söhne"/>
              </a:rPr>
              <a:t>Emotions are a fundamental aspect of human communication, influencing the way we convey information, build relationships, and make decisions. Incorporating emotion recognition technology into communication systems offers several advantages: such as </a:t>
            </a:r>
            <a:r>
              <a:rPr lang="en-US" b="1" i="0" dirty="0">
                <a:effectLst/>
                <a:latin typeface="Söhne"/>
              </a:rPr>
              <a:t>Customer Service Optimization &amp; Healthcare Applications:</a:t>
            </a:r>
            <a:r>
              <a:rPr lang="en-US" b="0" i="0" dirty="0">
                <a:solidFill>
                  <a:srgbClr val="ECECF1"/>
                </a:solidFill>
                <a:effectLst/>
                <a:latin typeface="Söhne"/>
              </a:rPr>
              <a:t> In healthcare, emotion recognition can play a vital role in mental health assessments, offering insights into a person's emotional well-being.</a:t>
            </a:r>
          </a:p>
          <a:p>
            <a:endParaRPr lang="en-US" b="0" i="0" dirty="0">
              <a:solidFill>
                <a:srgbClr val="ECECF1"/>
              </a:solidFill>
              <a:effectLst/>
              <a:latin typeface="Söhne"/>
            </a:endParaRPr>
          </a:p>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3</a:t>
            </a:fld>
            <a:endParaRPr lang="en-US" dirty="0"/>
          </a:p>
        </p:txBody>
      </p:sp>
    </p:spTree>
    <p:extLst>
      <p:ext uri="{BB962C8B-B14F-4D97-AF65-F5344CB8AC3E}">
        <p14:creationId xmlns:p14="http://schemas.microsoft.com/office/powerpoint/2010/main" val="3177418361"/>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en-US"/>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en-US"/>
              <a:t>Click to edit Master title style</a:t>
            </a:r>
            <a:endParaRPr lang="en-US" dirty="0"/>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en-US"/>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en-US"/>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en-US"/>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en-US"/>
              <a:t>Click to edit Master title style</a:t>
            </a:r>
            <a:endParaRPr lang="en-US" dirty="0"/>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en-US"/>
              <a:t>Click to edit Master title style</a:t>
            </a:r>
            <a:endParaRPr lang="en-US" dirty="0"/>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r>
              <a:rPr lang="en-US"/>
              <a:t>Click icon to add picture</a:t>
            </a:r>
            <a:endParaRPr lang="en-US" dirty="0"/>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en-US"/>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8" Type="http://schemas.openxmlformats.org/officeDocument/2006/relationships/audio" Target="../media/media4.wav"/><Relationship Id="rId13" Type="http://schemas.microsoft.com/office/2007/relationships/media" Target="../media/media7.wav"/><Relationship Id="rId18" Type="http://schemas.openxmlformats.org/officeDocument/2006/relationships/image" Target="../media/image7.png"/><Relationship Id="rId3" Type="http://schemas.microsoft.com/office/2007/relationships/media" Target="../media/media2.wav"/><Relationship Id="rId7" Type="http://schemas.microsoft.com/office/2007/relationships/media" Target="../media/media4.wav"/><Relationship Id="rId12" Type="http://schemas.openxmlformats.org/officeDocument/2006/relationships/audio" Target="../media/media6.wav"/><Relationship Id="rId17" Type="http://schemas.openxmlformats.org/officeDocument/2006/relationships/image" Target="../media/image6.png"/><Relationship Id="rId2" Type="http://schemas.openxmlformats.org/officeDocument/2006/relationships/audio" Target="../media/media1.wav"/><Relationship Id="rId16" Type="http://schemas.openxmlformats.org/officeDocument/2006/relationships/image" Target="../media/image5.png"/><Relationship Id="rId1" Type="http://schemas.microsoft.com/office/2007/relationships/media" Target="../media/media1.wav"/><Relationship Id="rId6" Type="http://schemas.openxmlformats.org/officeDocument/2006/relationships/audio" Target="../media/media3.wav"/><Relationship Id="rId11" Type="http://schemas.microsoft.com/office/2007/relationships/media" Target="../media/media6.wav"/><Relationship Id="rId5" Type="http://schemas.microsoft.com/office/2007/relationships/media" Target="../media/media3.wav"/><Relationship Id="rId15" Type="http://schemas.openxmlformats.org/officeDocument/2006/relationships/slideLayout" Target="../slideLayouts/slideLayout7.xml"/><Relationship Id="rId10" Type="http://schemas.openxmlformats.org/officeDocument/2006/relationships/audio" Target="../media/media5.wav"/><Relationship Id="rId4" Type="http://schemas.openxmlformats.org/officeDocument/2006/relationships/audio" Target="../media/media2.wav"/><Relationship Id="rId9" Type="http://schemas.microsoft.com/office/2007/relationships/media" Target="../media/media5.wav"/><Relationship Id="rId14" Type="http://schemas.openxmlformats.org/officeDocument/2006/relationships/audio" Target="../media/media7.wav"/></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a:xfrm>
            <a:off x="3" y="2156604"/>
            <a:ext cx="12191998" cy="1402263"/>
          </a:xfrm>
        </p:spPr>
        <p:txBody>
          <a:bodyPr/>
          <a:lstStyle/>
          <a:p>
            <a:r>
              <a:rPr lang="en-US" sz="4800" spc="300" dirty="0"/>
              <a:t>Speech Emotion Recognition</a:t>
            </a:r>
            <a:br>
              <a:rPr lang="en-US" sz="4800" spc="300" dirty="0"/>
            </a:br>
            <a:r>
              <a:rPr lang="en-US" sz="2400" spc="300" dirty="0"/>
              <a:t>(SER) </a:t>
            </a:r>
            <a:endParaRPr lang="en-US" sz="4800" spc="300" dirty="0"/>
          </a:p>
        </p:txBody>
      </p:sp>
      <p:sp>
        <p:nvSpPr>
          <p:cNvPr id="4" name="Subtitle 3">
            <a:extLst>
              <a:ext uri="{FF2B5EF4-FFF2-40B4-BE49-F238E27FC236}">
                <a16:creationId xmlns:a16="http://schemas.microsoft.com/office/drawing/2014/main" id="{2981AB9E-AF0F-CAD0-2DD2-D640FB871E66}"/>
              </a:ext>
            </a:extLst>
          </p:cNvPr>
          <p:cNvSpPr>
            <a:spLocks noGrp="1"/>
          </p:cNvSpPr>
          <p:nvPr>
            <p:ph type="subTitle" idx="1"/>
          </p:nvPr>
        </p:nvSpPr>
        <p:spPr/>
        <p:txBody>
          <a:bodyPr/>
          <a:lstStyle/>
          <a:p>
            <a:r>
              <a:rPr lang="en-US" sz="2400" spc="300" dirty="0">
                <a:latin typeface="+mn-lt"/>
              </a:rPr>
              <a:t>By</a:t>
            </a:r>
          </a:p>
          <a:p>
            <a:r>
              <a:rPr lang="en-US" sz="2400" spc="300" dirty="0">
                <a:latin typeface="+mn-lt"/>
              </a:rPr>
              <a:t>Pranay manikanta Narava</a:t>
            </a:r>
          </a:p>
        </p:txBody>
      </p:sp>
      <p:sp>
        <p:nvSpPr>
          <p:cNvPr id="3" name="Text Placeholder 2">
            <a:extLst>
              <a:ext uri="{FF2B5EF4-FFF2-40B4-BE49-F238E27FC236}">
                <a16:creationId xmlns:a16="http://schemas.microsoft.com/office/drawing/2014/main" id="{B8DDCA66-AFF2-6563-D886-02501959F735}"/>
              </a:ext>
            </a:extLst>
          </p:cNvPr>
          <p:cNvSpPr>
            <a:spLocks noGrp="1"/>
          </p:cNvSpPr>
          <p:nvPr>
            <p:ph type="body" sz="quarter" idx="10"/>
          </p:nvPr>
        </p:nvSpPr>
        <p:spPr>
          <a:xfrm>
            <a:off x="0" y="5357004"/>
            <a:ext cx="12192000" cy="1498986"/>
          </a:xfrm>
        </p:spPr>
        <p:txBody>
          <a:bodyPr/>
          <a:lstStyle/>
          <a:p>
            <a:r>
              <a:rPr lang="en-US" sz="1800" b="0" i="0" dirty="0">
                <a:effectLst/>
              </a:rPr>
              <a:t>Prepared for UMBC Data Science Master Degree</a:t>
            </a:r>
          </a:p>
          <a:p>
            <a:r>
              <a:rPr lang="en-US" sz="1800" dirty="0"/>
              <a:t>Data 606 Capstone project</a:t>
            </a:r>
          </a:p>
          <a:p>
            <a:r>
              <a:rPr lang="en-US" sz="1800" b="0" i="0" dirty="0">
                <a:effectLst/>
              </a:rPr>
              <a:t>By</a:t>
            </a:r>
          </a:p>
          <a:p>
            <a:r>
              <a:rPr lang="en-US" sz="1800" b="0" i="0" dirty="0">
                <a:effectLst/>
              </a:rPr>
              <a:t> Dr Chaojie (Jay) Wang</a:t>
            </a:r>
            <a:endParaRPr lang="en-US" sz="1800" dirty="0"/>
          </a:p>
        </p:txBody>
      </p:sp>
    </p:spTree>
    <p:extLst>
      <p:ext uri="{BB962C8B-B14F-4D97-AF65-F5344CB8AC3E}">
        <p14:creationId xmlns:p14="http://schemas.microsoft.com/office/powerpoint/2010/main" val="2498031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D57C4-CC71-1F01-828C-BC1B630951E6}"/>
              </a:ext>
            </a:extLst>
          </p:cNvPr>
          <p:cNvSpPr>
            <a:spLocks noGrp="1"/>
          </p:cNvSpPr>
          <p:nvPr>
            <p:ph type="title"/>
          </p:nvPr>
        </p:nvSpPr>
        <p:spPr/>
        <p:txBody>
          <a:bodyPr/>
          <a:lstStyle/>
          <a:p>
            <a:r>
              <a:rPr lang="en-US" dirty="0"/>
              <a:t>Classification Report</a:t>
            </a:r>
          </a:p>
        </p:txBody>
      </p:sp>
      <p:graphicFrame>
        <p:nvGraphicFramePr>
          <p:cNvPr id="7" name="Table 7">
            <a:extLst>
              <a:ext uri="{FF2B5EF4-FFF2-40B4-BE49-F238E27FC236}">
                <a16:creationId xmlns:a16="http://schemas.microsoft.com/office/drawing/2014/main" id="{DE54752B-AA4A-2858-E49D-001BBB4BE89E}"/>
              </a:ext>
            </a:extLst>
          </p:cNvPr>
          <p:cNvGraphicFramePr>
            <a:graphicFrameLocks noGrp="1"/>
          </p:cNvGraphicFramePr>
          <p:nvPr>
            <p:ph sz="quarter" idx="29"/>
            <p:extLst>
              <p:ext uri="{D42A27DB-BD31-4B8C-83A1-F6EECF244321}">
                <p14:modId xmlns:p14="http://schemas.microsoft.com/office/powerpoint/2010/main" val="2629006198"/>
              </p:ext>
            </p:extLst>
          </p:nvPr>
        </p:nvGraphicFramePr>
        <p:xfrm>
          <a:off x="1399963" y="1561292"/>
          <a:ext cx="9414376" cy="4573176"/>
        </p:xfrm>
        <a:graphic>
          <a:graphicData uri="http://schemas.openxmlformats.org/drawingml/2006/table">
            <a:tbl>
              <a:tblPr firstRow="1" bandRow="1">
                <a:tableStyleId>{793D81CF-94F2-401A-BA57-92F5A7B2D0C5}</a:tableStyleId>
              </a:tblPr>
              <a:tblGrid>
                <a:gridCol w="2377424">
                  <a:extLst>
                    <a:ext uri="{9D8B030D-6E8A-4147-A177-3AD203B41FA5}">
                      <a16:colId xmlns:a16="http://schemas.microsoft.com/office/drawing/2014/main" val="1886700380"/>
                    </a:ext>
                  </a:extLst>
                </a:gridCol>
                <a:gridCol w="1924082">
                  <a:extLst>
                    <a:ext uri="{9D8B030D-6E8A-4147-A177-3AD203B41FA5}">
                      <a16:colId xmlns:a16="http://schemas.microsoft.com/office/drawing/2014/main" val="132993793"/>
                    </a:ext>
                  </a:extLst>
                </a:gridCol>
                <a:gridCol w="1704290">
                  <a:extLst>
                    <a:ext uri="{9D8B030D-6E8A-4147-A177-3AD203B41FA5}">
                      <a16:colId xmlns:a16="http://schemas.microsoft.com/office/drawing/2014/main" val="2408715191"/>
                    </a:ext>
                  </a:extLst>
                </a:gridCol>
                <a:gridCol w="1704290">
                  <a:extLst>
                    <a:ext uri="{9D8B030D-6E8A-4147-A177-3AD203B41FA5}">
                      <a16:colId xmlns:a16="http://schemas.microsoft.com/office/drawing/2014/main" val="512718928"/>
                    </a:ext>
                  </a:extLst>
                </a:gridCol>
                <a:gridCol w="1704290">
                  <a:extLst>
                    <a:ext uri="{9D8B030D-6E8A-4147-A177-3AD203B41FA5}">
                      <a16:colId xmlns:a16="http://schemas.microsoft.com/office/drawing/2014/main" val="2785313525"/>
                    </a:ext>
                  </a:extLst>
                </a:gridCol>
              </a:tblGrid>
              <a:tr h="307790">
                <a:tc>
                  <a:txBody>
                    <a:bodyPr/>
                    <a:lstStyle/>
                    <a:p>
                      <a:pPr algn="ctr"/>
                      <a:endParaRPr lang="en-US" sz="1600" dirty="0">
                        <a:latin typeface="Arial Nova" panose="020B050402020202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Precision</a:t>
                      </a:r>
                      <a:endParaRPr lang="en-US" sz="1600" dirty="0">
                        <a:latin typeface="Arial Nova" panose="020B0504020202020204" pitchFamily="34" charset="0"/>
                        <a:cs typeface="Biome" panose="020B05030302040208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Recall</a:t>
                      </a:r>
                      <a:endParaRPr lang="en-US" sz="1600" dirty="0">
                        <a:latin typeface="Arial Nova" panose="020B0504020202020204" pitchFamily="34" charset="0"/>
                        <a:cs typeface="Biome" panose="020B05030302040208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F1-Score</a:t>
                      </a:r>
                      <a:endParaRPr lang="en-US" sz="1600" dirty="0">
                        <a:latin typeface="Arial Nova" panose="020B0504020202020204" pitchFamily="34" charset="0"/>
                        <a:cs typeface="Biome" panose="020B05030302040208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Support</a:t>
                      </a:r>
                      <a:endParaRPr lang="en-US" sz="1600" dirty="0">
                        <a:latin typeface="Arial Nova" panose="020B0504020202020204" pitchFamily="34" charset="0"/>
                        <a:cs typeface="Biome" panose="020B0503030204020804" pitchFamily="34" charset="0"/>
                      </a:endParaRPr>
                    </a:p>
                  </a:txBody>
                  <a:tcPr anchor="ctr"/>
                </a:tc>
                <a:extLst>
                  <a:ext uri="{0D108BD9-81ED-4DB2-BD59-A6C34878D82A}">
                    <a16:rowId xmlns:a16="http://schemas.microsoft.com/office/drawing/2014/main" val="532076292"/>
                  </a:ext>
                </a:extLst>
              </a:tr>
              <a:tr h="3531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600" b="1" u="none" strike="noStrike" noProof="1">
                          <a:solidFill>
                            <a:sysClr val="windowText" lastClr="000000"/>
                          </a:solidFill>
                          <a:effectLst/>
                        </a:rPr>
                        <a:t>Angry</a:t>
                      </a:r>
                      <a:endParaRPr lang="en-ZA" sz="1600" b="1" i="0" u="none" strike="noStrike" noProof="1">
                        <a:solidFill>
                          <a:sysClr val="windowText" lastClr="000000"/>
                        </a:solidFill>
                        <a:effectLst/>
                        <a:latin typeface="Arial Nova" panose="020B0504020202020204" pitchFamily="34" charset="0"/>
                        <a:cs typeface="Biome" panose="020B0503030204020804" pitchFamily="34" charset="0"/>
                      </a:endParaRPr>
                    </a:p>
                  </a:txBody>
                  <a:tcPr anchor="ctr"/>
                </a:tc>
                <a:tc>
                  <a:txBody>
                    <a:bodyPr/>
                    <a:lstStyle/>
                    <a:p>
                      <a:pPr algn="ctr"/>
                      <a:r>
                        <a:rPr lang="en-US" sz="1600" dirty="0">
                          <a:solidFill>
                            <a:sysClr val="windowText" lastClr="000000"/>
                          </a:solidFill>
                        </a:rPr>
                        <a:t>0.83</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0.74</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0.78</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145</a:t>
                      </a:r>
                      <a:endParaRPr lang="en-US" sz="1600" dirty="0">
                        <a:solidFill>
                          <a:sysClr val="windowText" lastClr="000000"/>
                        </a:solidFill>
                        <a:latin typeface="Arial Nova" panose="020B0504020202020204" pitchFamily="34" charset="0"/>
                      </a:endParaRPr>
                    </a:p>
                  </a:txBody>
                  <a:tcPr anchor="ctr"/>
                </a:tc>
                <a:extLst>
                  <a:ext uri="{0D108BD9-81ED-4DB2-BD59-A6C34878D82A}">
                    <a16:rowId xmlns:a16="http://schemas.microsoft.com/office/drawing/2014/main" val="3739874031"/>
                  </a:ext>
                </a:extLst>
              </a:tr>
              <a:tr h="3531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600" b="1" u="none" strike="noStrike" noProof="1">
                          <a:solidFill>
                            <a:sysClr val="windowText" lastClr="000000"/>
                          </a:solidFill>
                          <a:effectLst/>
                        </a:rPr>
                        <a:t>Calm</a:t>
                      </a:r>
                      <a:endParaRPr lang="en-ZA" sz="1600" b="1" i="0" u="none" strike="noStrike" noProof="1">
                        <a:solidFill>
                          <a:sysClr val="windowText" lastClr="000000"/>
                        </a:solidFill>
                        <a:effectLst/>
                        <a:latin typeface="Arial Nova" panose="020B0504020202020204" pitchFamily="34" charset="0"/>
                        <a:cs typeface="Biome" panose="020B0503030204020804" pitchFamily="34" charset="0"/>
                      </a:endParaRPr>
                    </a:p>
                  </a:txBody>
                  <a:tcPr anchor="ctr"/>
                </a:tc>
                <a:tc>
                  <a:txBody>
                    <a:bodyPr/>
                    <a:lstStyle/>
                    <a:p>
                      <a:pPr algn="ctr"/>
                      <a:r>
                        <a:rPr lang="en-US" sz="1600" dirty="0">
                          <a:solidFill>
                            <a:sysClr val="windowText" lastClr="000000"/>
                          </a:solidFill>
                        </a:rPr>
                        <a:t>0.70</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0.80</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0.75</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147</a:t>
                      </a:r>
                      <a:endParaRPr lang="en-US" sz="1600" dirty="0">
                        <a:solidFill>
                          <a:sysClr val="windowText" lastClr="000000"/>
                        </a:solidFill>
                        <a:latin typeface="Arial Nova" panose="020B0504020202020204" pitchFamily="34" charset="0"/>
                      </a:endParaRPr>
                    </a:p>
                  </a:txBody>
                  <a:tcPr anchor="ctr"/>
                </a:tc>
                <a:extLst>
                  <a:ext uri="{0D108BD9-81ED-4DB2-BD59-A6C34878D82A}">
                    <a16:rowId xmlns:a16="http://schemas.microsoft.com/office/drawing/2014/main" val="2598480482"/>
                  </a:ext>
                </a:extLst>
              </a:tr>
              <a:tr h="3531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600" b="1" u="none" strike="noStrike" noProof="1">
                          <a:solidFill>
                            <a:sysClr val="windowText" lastClr="000000"/>
                          </a:solidFill>
                          <a:effectLst/>
                        </a:rPr>
                        <a:t>Disqust</a:t>
                      </a:r>
                      <a:endParaRPr lang="en-ZA" sz="1600" b="1" u="none" strike="noStrike" noProof="1">
                        <a:solidFill>
                          <a:sysClr val="windowText" lastClr="000000"/>
                        </a:solidFill>
                        <a:effectLst/>
                        <a:latin typeface="Arial Nova" panose="020B0504020202020204" pitchFamily="34" charset="0"/>
                        <a:cs typeface="Biome" panose="020B0503030204020804" pitchFamily="34" charset="0"/>
                      </a:endParaRPr>
                    </a:p>
                  </a:txBody>
                  <a:tcPr anchor="ctr"/>
                </a:tc>
                <a:tc>
                  <a:txBody>
                    <a:bodyPr/>
                    <a:lstStyle/>
                    <a:p>
                      <a:pPr algn="ctr"/>
                      <a:r>
                        <a:rPr lang="en-US" sz="1600" dirty="0">
                          <a:solidFill>
                            <a:sysClr val="windowText" lastClr="000000"/>
                          </a:solidFill>
                        </a:rPr>
                        <a:t>0.62</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0.61</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0.61</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147</a:t>
                      </a:r>
                      <a:endParaRPr lang="en-US" sz="1600" dirty="0">
                        <a:solidFill>
                          <a:sysClr val="windowText" lastClr="000000"/>
                        </a:solidFill>
                        <a:latin typeface="Arial Nova" panose="020B0504020202020204" pitchFamily="34" charset="0"/>
                      </a:endParaRPr>
                    </a:p>
                  </a:txBody>
                  <a:tcPr anchor="ctr"/>
                </a:tc>
                <a:extLst>
                  <a:ext uri="{0D108BD9-81ED-4DB2-BD59-A6C34878D82A}">
                    <a16:rowId xmlns:a16="http://schemas.microsoft.com/office/drawing/2014/main" val="3206178466"/>
                  </a:ext>
                </a:extLst>
              </a:tr>
              <a:tr h="3531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600" b="1" u="none" strike="noStrike" noProof="1">
                          <a:solidFill>
                            <a:sysClr val="windowText" lastClr="000000"/>
                          </a:solidFill>
                          <a:effectLst/>
                        </a:rPr>
                        <a:t>Fear</a:t>
                      </a:r>
                      <a:endParaRPr lang="en-ZA" sz="1600" b="1" i="0" u="none" strike="noStrike" noProof="1">
                        <a:solidFill>
                          <a:sysClr val="windowText" lastClr="000000"/>
                        </a:solidFill>
                        <a:effectLst/>
                        <a:latin typeface="Arial Nova" panose="020B0504020202020204" pitchFamily="34" charset="0"/>
                        <a:cs typeface="Biome" panose="020B0503030204020804" pitchFamily="34" charset="0"/>
                      </a:endParaRPr>
                    </a:p>
                  </a:txBody>
                  <a:tcPr anchor="ctr"/>
                </a:tc>
                <a:tc>
                  <a:txBody>
                    <a:bodyPr/>
                    <a:lstStyle/>
                    <a:p>
                      <a:pPr algn="ctr"/>
                      <a:r>
                        <a:rPr lang="en-US" sz="1600" dirty="0">
                          <a:solidFill>
                            <a:sysClr val="windowText" lastClr="000000"/>
                          </a:solidFill>
                        </a:rPr>
                        <a:t>0.62</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0.66</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0.64</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120</a:t>
                      </a:r>
                      <a:endParaRPr lang="en-US" sz="1600" dirty="0">
                        <a:solidFill>
                          <a:sysClr val="windowText" lastClr="000000"/>
                        </a:solidFill>
                        <a:latin typeface="Arial Nova" panose="020B0504020202020204" pitchFamily="34" charset="0"/>
                      </a:endParaRPr>
                    </a:p>
                  </a:txBody>
                  <a:tcPr anchor="ctr"/>
                </a:tc>
                <a:extLst>
                  <a:ext uri="{0D108BD9-81ED-4DB2-BD59-A6C34878D82A}">
                    <a16:rowId xmlns:a16="http://schemas.microsoft.com/office/drawing/2014/main" val="2985697070"/>
                  </a:ext>
                </a:extLst>
              </a:tr>
              <a:tr h="3531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600" b="1" u="none" strike="noStrike" noProof="1">
                          <a:solidFill>
                            <a:sysClr val="windowText" lastClr="000000"/>
                          </a:solidFill>
                          <a:effectLst/>
                        </a:rPr>
                        <a:t>Happy</a:t>
                      </a:r>
                      <a:endParaRPr lang="en-ZA" sz="1600" b="1" i="0" u="none" strike="noStrike" noProof="1">
                        <a:solidFill>
                          <a:sysClr val="windowText" lastClr="000000"/>
                        </a:solidFill>
                        <a:effectLst/>
                        <a:latin typeface="Arial Nova" panose="020B0504020202020204" pitchFamily="34" charset="0"/>
                        <a:cs typeface="Biome" panose="020B0503030204020804" pitchFamily="34" charset="0"/>
                      </a:endParaRPr>
                    </a:p>
                  </a:txBody>
                  <a:tcPr anchor="ctr"/>
                </a:tc>
                <a:tc>
                  <a:txBody>
                    <a:bodyPr/>
                    <a:lstStyle/>
                    <a:p>
                      <a:pPr algn="ctr"/>
                      <a:r>
                        <a:rPr lang="en-US" sz="1600" dirty="0">
                          <a:solidFill>
                            <a:sysClr val="windowText" lastClr="000000"/>
                          </a:solidFill>
                        </a:rPr>
                        <a:t>0.67</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0.64</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0.66</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151</a:t>
                      </a:r>
                      <a:endParaRPr lang="en-US" sz="1600" dirty="0">
                        <a:solidFill>
                          <a:sysClr val="windowText" lastClr="000000"/>
                        </a:solidFill>
                        <a:latin typeface="Arial Nova" panose="020B0504020202020204" pitchFamily="34" charset="0"/>
                      </a:endParaRPr>
                    </a:p>
                  </a:txBody>
                  <a:tcPr anchor="ctr"/>
                </a:tc>
                <a:extLst>
                  <a:ext uri="{0D108BD9-81ED-4DB2-BD59-A6C34878D82A}">
                    <a16:rowId xmlns:a16="http://schemas.microsoft.com/office/drawing/2014/main" val="3418202605"/>
                  </a:ext>
                </a:extLst>
              </a:tr>
              <a:tr h="3531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600" b="1" u="none" strike="noStrike" noProof="1">
                          <a:solidFill>
                            <a:sysClr val="windowText" lastClr="000000"/>
                          </a:solidFill>
                          <a:effectLst/>
                        </a:rPr>
                        <a:t>Neutral</a:t>
                      </a:r>
                      <a:endParaRPr lang="en-ZA" sz="1600" b="1" i="0" u="none" strike="noStrike" noProof="1">
                        <a:solidFill>
                          <a:sysClr val="windowText" lastClr="000000"/>
                        </a:solidFill>
                        <a:effectLst/>
                        <a:latin typeface="Arial Nova" panose="020B0504020202020204" pitchFamily="34" charset="0"/>
                        <a:cs typeface="Biome" panose="020B0503030204020804" pitchFamily="34" charset="0"/>
                      </a:endParaRPr>
                    </a:p>
                  </a:txBody>
                  <a:tcPr anchor="ctr"/>
                </a:tc>
                <a:tc>
                  <a:txBody>
                    <a:bodyPr/>
                    <a:lstStyle/>
                    <a:p>
                      <a:pPr algn="ctr"/>
                      <a:r>
                        <a:rPr lang="en-US" sz="1600" dirty="0">
                          <a:solidFill>
                            <a:sysClr val="windowText" lastClr="000000"/>
                          </a:solidFill>
                        </a:rPr>
                        <a:t>0.51</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0.51</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0.51</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80</a:t>
                      </a:r>
                      <a:endParaRPr lang="en-US" sz="1600" dirty="0">
                        <a:solidFill>
                          <a:sysClr val="windowText" lastClr="000000"/>
                        </a:solidFill>
                        <a:latin typeface="Arial Nova" panose="020B0504020202020204" pitchFamily="34" charset="0"/>
                      </a:endParaRPr>
                    </a:p>
                  </a:txBody>
                  <a:tcPr anchor="ctr"/>
                </a:tc>
                <a:extLst>
                  <a:ext uri="{0D108BD9-81ED-4DB2-BD59-A6C34878D82A}">
                    <a16:rowId xmlns:a16="http://schemas.microsoft.com/office/drawing/2014/main" val="3280467696"/>
                  </a:ext>
                </a:extLst>
              </a:tr>
              <a:tr h="3531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600" b="1" u="none" strike="noStrike" noProof="1">
                          <a:solidFill>
                            <a:sysClr val="windowText" lastClr="000000"/>
                          </a:solidFill>
                          <a:effectLst/>
                        </a:rPr>
                        <a:t>Sad</a:t>
                      </a:r>
                      <a:endParaRPr lang="en-ZA" sz="1600" b="1" i="0" u="none" strike="noStrike" noProof="1">
                        <a:solidFill>
                          <a:sysClr val="windowText" lastClr="000000"/>
                        </a:solidFill>
                        <a:effectLst/>
                        <a:latin typeface="Arial Nova" panose="020B0504020202020204" pitchFamily="34" charset="0"/>
                        <a:cs typeface="Biome" panose="020B0503030204020804" pitchFamily="34" charset="0"/>
                      </a:endParaRPr>
                    </a:p>
                  </a:txBody>
                  <a:tcPr anchor="ctr"/>
                </a:tc>
                <a:tc>
                  <a:txBody>
                    <a:bodyPr/>
                    <a:lstStyle/>
                    <a:p>
                      <a:pPr algn="ctr"/>
                      <a:r>
                        <a:rPr lang="en-US" sz="1600" dirty="0">
                          <a:solidFill>
                            <a:sysClr val="windowText" lastClr="000000"/>
                          </a:solidFill>
                        </a:rPr>
                        <a:t>0.67</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0.60</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0.64</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156</a:t>
                      </a:r>
                      <a:endParaRPr lang="en-US" sz="1600" dirty="0">
                        <a:solidFill>
                          <a:sysClr val="windowText" lastClr="000000"/>
                        </a:solidFill>
                        <a:latin typeface="Arial Nova" panose="020B0504020202020204" pitchFamily="34" charset="0"/>
                      </a:endParaRPr>
                    </a:p>
                  </a:txBody>
                  <a:tcPr anchor="ctr"/>
                </a:tc>
                <a:extLst>
                  <a:ext uri="{0D108BD9-81ED-4DB2-BD59-A6C34878D82A}">
                    <a16:rowId xmlns:a16="http://schemas.microsoft.com/office/drawing/2014/main" val="4013694825"/>
                  </a:ext>
                </a:extLst>
              </a:tr>
              <a:tr h="3531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600" b="1" u="none" strike="noStrike" noProof="1">
                          <a:solidFill>
                            <a:sysClr val="windowText" lastClr="000000"/>
                          </a:solidFill>
                          <a:effectLst/>
                        </a:rPr>
                        <a:t>Surprise</a:t>
                      </a:r>
                      <a:endParaRPr lang="en-ZA" sz="1600" b="1" i="0" u="none" strike="noStrike" noProof="1">
                        <a:solidFill>
                          <a:sysClr val="windowText" lastClr="000000"/>
                        </a:solidFill>
                        <a:effectLst/>
                        <a:latin typeface="Arial Nova" panose="020B0504020202020204" pitchFamily="34" charset="0"/>
                        <a:cs typeface="Biome" panose="020B0503030204020804" pitchFamily="34" charset="0"/>
                      </a:endParaRPr>
                    </a:p>
                  </a:txBody>
                  <a:tcPr anchor="ctr"/>
                </a:tc>
                <a:tc>
                  <a:txBody>
                    <a:bodyPr/>
                    <a:lstStyle/>
                    <a:p>
                      <a:pPr algn="ctr"/>
                      <a:r>
                        <a:rPr lang="en-US" sz="1600" dirty="0">
                          <a:solidFill>
                            <a:sysClr val="windowText" lastClr="000000"/>
                          </a:solidFill>
                        </a:rPr>
                        <a:t>0.77</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0.83</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0.80</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134</a:t>
                      </a:r>
                      <a:endParaRPr lang="en-US" sz="1600" dirty="0">
                        <a:solidFill>
                          <a:sysClr val="windowText" lastClr="000000"/>
                        </a:solidFill>
                        <a:latin typeface="Arial Nova" panose="020B0504020202020204" pitchFamily="34" charset="0"/>
                      </a:endParaRPr>
                    </a:p>
                  </a:txBody>
                  <a:tcPr anchor="ctr"/>
                </a:tc>
                <a:extLst>
                  <a:ext uri="{0D108BD9-81ED-4DB2-BD59-A6C34878D82A}">
                    <a16:rowId xmlns:a16="http://schemas.microsoft.com/office/drawing/2014/main" val="1449363687"/>
                  </a:ext>
                </a:extLst>
              </a:tr>
              <a:tr h="3531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ZA" sz="1600" b="1" i="0" u="none" strike="noStrike" noProof="1">
                        <a:solidFill>
                          <a:sysClr val="windowText" lastClr="000000"/>
                        </a:solidFill>
                        <a:effectLst/>
                        <a:latin typeface="Arial Nova" panose="020B0504020202020204" pitchFamily="34" charset="0"/>
                        <a:cs typeface="Biome" panose="020B0503030204020804" pitchFamily="34" charset="0"/>
                      </a:endParaRPr>
                    </a:p>
                  </a:txBody>
                  <a:tcPr anchor="ctr"/>
                </a:tc>
                <a:tc>
                  <a:txBody>
                    <a:bodyPr/>
                    <a:lstStyle/>
                    <a:p>
                      <a:pPr algn="ctr"/>
                      <a:endParaRPr lang="en-US" sz="1600" dirty="0">
                        <a:solidFill>
                          <a:sysClr val="windowText" lastClr="000000"/>
                        </a:solidFill>
                        <a:latin typeface="Arial Nova" panose="020B0504020202020204" pitchFamily="34" charset="0"/>
                      </a:endParaRPr>
                    </a:p>
                  </a:txBody>
                  <a:tcPr anchor="ctr"/>
                </a:tc>
                <a:tc>
                  <a:txBody>
                    <a:bodyPr/>
                    <a:lstStyle/>
                    <a:p>
                      <a:pPr algn="ctr"/>
                      <a:endParaRPr lang="en-US" sz="1600" dirty="0">
                        <a:solidFill>
                          <a:sysClr val="windowText" lastClr="000000"/>
                        </a:solidFill>
                        <a:latin typeface="Arial Nova" panose="020B0504020202020204" pitchFamily="34" charset="0"/>
                      </a:endParaRPr>
                    </a:p>
                  </a:txBody>
                  <a:tcPr anchor="ctr"/>
                </a:tc>
                <a:tc>
                  <a:txBody>
                    <a:bodyPr/>
                    <a:lstStyle/>
                    <a:p>
                      <a:pPr algn="ctr"/>
                      <a:endParaRPr lang="en-US" sz="1600" dirty="0">
                        <a:solidFill>
                          <a:sysClr val="windowText" lastClr="000000"/>
                        </a:solidFill>
                        <a:latin typeface="Arial Nova" panose="020B0504020202020204" pitchFamily="34" charset="0"/>
                      </a:endParaRPr>
                    </a:p>
                  </a:txBody>
                  <a:tcPr anchor="ctr"/>
                </a:tc>
                <a:tc>
                  <a:txBody>
                    <a:bodyPr/>
                    <a:lstStyle/>
                    <a:p>
                      <a:pPr algn="ctr"/>
                      <a:endParaRPr lang="en-US" sz="1600" dirty="0">
                        <a:solidFill>
                          <a:sysClr val="windowText" lastClr="000000"/>
                        </a:solidFill>
                        <a:latin typeface="Arial Nova" panose="020B0504020202020204" pitchFamily="34" charset="0"/>
                      </a:endParaRPr>
                    </a:p>
                  </a:txBody>
                  <a:tcPr anchor="ctr"/>
                </a:tc>
                <a:extLst>
                  <a:ext uri="{0D108BD9-81ED-4DB2-BD59-A6C34878D82A}">
                    <a16:rowId xmlns:a16="http://schemas.microsoft.com/office/drawing/2014/main" val="953223696"/>
                  </a:ext>
                </a:extLst>
              </a:tr>
              <a:tr h="3531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600" b="1" u="none" strike="noStrike" noProof="1">
                          <a:solidFill>
                            <a:sysClr val="windowText" lastClr="000000"/>
                          </a:solidFill>
                          <a:effectLst/>
                        </a:rPr>
                        <a:t>Accuracy</a:t>
                      </a:r>
                      <a:endParaRPr lang="en-ZA" sz="1600" b="1" i="0" u="none" strike="noStrike" noProof="1">
                        <a:solidFill>
                          <a:sysClr val="windowText" lastClr="000000"/>
                        </a:solidFill>
                        <a:effectLst/>
                        <a:latin typeface="Arial Nova" panose="020B0504020202020204" pitchFamily="34" charset="0"/>
                        <a:cs typeface="Biome" panose="020B0503030204020804" pitchFamily="34" charset="0"/>
                      </a:endParaRPr>
                    </a:p>
                  </a:txBody>
                  <a:tcPr anchor="ctr"/>
                </a:tc>
                <a:tc>
                  <a:txBody>
                    <a:bodyPr/>
                    <a:lstStyle/>
                    <a:p>
                      <a:pPr algn="ctr"/>
                      <a:endParaRPr lang="en-US" sz="1600" dirty="0">
                        <a:solidFill>
                          <a:sysClr val="windowText" lastClr="000000"/>
                        </a:solidFill>
                        <a:latin typeface="Arial Nova" panose="020B0504020202020204" pitchFamily="34" charset="0"/>
                      </a:endParaRPr>
                    </a:p>
                  </a:txBody>
                  <a:tcPr anchor="ctr"/>
                </a:tc>
                <a:tc>
                  <a:txBody>
                    <a:bodyPr/>
                    <a:lstStyle/>
                    <a:p>
                      <a:pPr algn="ct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0.75</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1080</a:t>
                      </a:r>
                      <a:endParaRPr lang="en-US" sz="1600" dirty="0">
                        <a:solidFill>
                          <a:sysClr val="windowText" lastClr="000000"/>
                        </a:solidFill>
                        <a:latin typeface="Arial Nova" panose="020B0504020202020204" pitchFamily="34" charset="0"/>
                      </a:endParaRPr>
                    </a:p>
                  </a:txBody>
                  <a:tcPr anchor="ctr"/>
                </a:tc>
                <a:extLst>
                  <a:ext uri="{0D108BD9-81ED-4DB2-BD59-A6C34878D82A}">
                    <a16:rowId xmlns:a16="http://schemas.microsoft.com/office/drawing/2014/main" val="1544692098"/>
                  </a:ext>
                </a:extLst>
              </a:tr>
              <a:tr h="3531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600" b="1" u="none" strike="noStrike" noProof="1">
                          <a:solidFill>
                            <a:sysClr val="windowText" lastClr="000000"/>
                          </a:solidFill>
                          <a:effectLst/>
                        </a:rPr>
                        <a:t>Macro Avg</a:t>
                      </a:r>
                      <a:endParaRPr lang="en-ZA" sz="1600" b="1" i="0" u="none" strike="noStrike" noProof="1">
                        <a:solidFill>
                          <a:sysClr val="windowText" lastClr="000000"/>
                        </a:solidFill>
                        <a:effectLst/>
                        <a:latin typeface="Arial Nova" panose="020B0504020202020204" pitchFamily="34" charset="0"/>
                        <a:cs typeface="Biome" panose="020B0503030204020804" pitchFamily="34" charset="0"/>
                      </a:endParaRPr>
                    </a:p>
                  </a:txBody>
                  <a:tcPr anchor="ctr"/>
                </a:tc>
                <a:tc>
                  <a:txBody>
                    <a:bodyPr/>
                    <a:lstStyle/>
                    <a:p>
                      <a:pPr algn="ctr"/>
                      <a:r>
                        <a:rPr lang="en-US" sz="1600" dirty="0">
                          <a:solidFill>
                            <a:sysClr val="windowText" lastClr="000000"/>
                          </a:solidFill>
                        </a:rPr>
                        <a:t>0.67</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0.67</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0.77</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1080</a:t>
                      </a:r>
                      <a:endParaRPr lang="en-US" sz="1600" dirty="0">
                        <a:solidFill>
                          <a:sysClr val="windowText" lastClr="000000"/>
                        </a:solidFill>
                        <a:latin typeface="Arial Nova" panose="020B0504020202020204" pitchFamily="34" charset="0"/>
                      </a:endParaRPr>
                    </a:p>
                  </a:txBody>
                  <a:tcPr anchor="ctr"/>
                </a:tc>
                <a:extLst>
                  <a:ext uri="{0D108BD9-81ED-4DB2-BD59-A6C34878D82A}">
                    <a16:rowId xmlns:a16="http://schemas.microsoft.com/office/drawing/2014/main" val="777977410"/>
                  </a:ext>
                </a:extLst>
              </a:tr>
              <a:tr h="3531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600" b="1" u="none" strike="noStrike" noProof="1">
                          <a:solidFill>
                            <a:sysClr val="windowText" lastClr="000000"/>
                          </a:solidFill>
                          <a:effectLst/>
                        </a:rPr>
                        <a:t>Weighted Avg</a:t>
                      </a:r>
                      <a:endParaRPr lang="en-ZA" sz="1600" b="1" i="0" u="none" strike="noStrike" noProof="1">
                        <a:solidFill>
                          <a:sysClr val="windowText" lastClr="000000"/>
                        </a:solidFill>
                        <a:effectLst/>
                        <a:latin typeface="Arial Nova" panose="020B0504020202020204" pitchFamily="34" charset="0"/>
                        <a:cs typeface="Biome" panose="020B0503030204020804" pitchFamily="34" charset="0"/>
                      </a:endParaRPr>
                    </a:p>
                  </a:txBody>
                  <a:tcPr anchor="ctr"/>
                </a:tc>
                <a:tc>
                  <a:txBody>
                    <a:bodyPr/>
                    <a:lstStyle/>
                    <a:p>
                      <a:pPr algn="ctr"/>
                      <a:r>
                        <a:rPr lang="en-US" sz="1600" dirty="0">
                          <a:solidFill>
                            <a:sysClr val="windowText" lastClr="000000"/>
                          </a:solidFill>
                        </a:rPr>
                        <a:t>0.68</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0.68</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0.78</a:t>
                      </a:r>
                      <a:endParaRPr lang="en-US" sz="1600" dirty="0">
                        <a:solidFill>
                          <a:sysClr val="windowText" lastClr="000000"/>
                        </a:solidFill>
                        <a:latin typeface="Arial Nova" panose="020B0504020202020204" pitchFamily="34" charset="0"/>
                      </a:endParaRPr>
                    </a:p>
                  </a:txBody>
                  <a:tcPr anchor="ctr"/>
                </a:tc>
                <a:tc>
                  <a:txBody>
                    <a:bodyPr/>
                    <a:lstStyle/>
                    <a:p>
                      <a:pPr algn="ctr"/>
                      <a:r>
                        <a:rPr lang="en-US" sz="1600" dirty="0">
                          <a:solidFill>
                            <a:sysClr val="windowText" lastClr="000000"/>
                          </a:solidFill>
                        </a:rPr>
                        <a:t>1080</a:t>
                      </a:r>
                      <a:endParaRPr lang="en-US" sz="1600" dirty="0">
                        <a:solidFill>
                          <a:sysClr val="windowText" lastClr="000000"/>
                        </a:solidFill>
                        <a:latin typeface="Arial Nova" panose="020B0504020202020204" pitchFamily="34" charset="0"/>
                      </a:endParaRPr>
                    </a:p>
                  </a:txBody>
                  <a:tcPr anchor="ctr"/>
                </a:tc>
                <a:extLst>
                  <a:ext uri="{0D108BD9-81ED-4DB2-BD59-A6C34878D82A}">
                    <a16:rowId xmlns:a16="http://schemas.microsoft.com/office/drawing/2014/main" val="3920096429"/>
                  </a:ext>
                </a:extLst>
              </a:tr>
            </a:tbl>
          </a:graphicData>
        </a:graphic>
      </p:graphicFrame>
      <p:sp>
        <p:nvSpPr>
          <p:cNvPr id="9" name="Footer Placeholder 8">
            <a:extLst>
              <a:ext uri="{FF2B5EF4-FFF2-40B4-BE49-F238E27FC236}">
                <a16:creationId xmlns:a16="http://schemas.microsoft.com/office/drawing/2014/main" id="{3BAFB881-6CC7-24B6-4281-0CDDE35B263A}"/>
              </a:ext>
            </a:extLst>
          </p:cNvPr>
          <p:cNvSpPr>
            <a:spLocks noGrp="1"/>
          </p:cNvSpPr>
          <p:nvPr>
            <p:ph type="ftr" sz="quarter" idx="11"/>
          </p:nvPr>
        </p:nvSpPr>
        <p:spPr/>
        <p:txBody>
          <a:bodyPr/>
          <a:lstStyle/>
          <a:p>
            <a:r>
              <a:rPr lang="en-US" dirty="0"/>
              <a:t>Speech Emotion Recognition</a:t>
            </a:r>
          </a:p>
        </p:txBody>
      </p:sp>
      <p:sp>
        <p:nvSpPr>
          <p:cNvPr id="10" name="Slide Number Placeholder 9">
            <a:extLst>
              <a:ext uri="{FF2B5EF4-FFF2-40B4-BE49-F238E27FC236}">
                <a16:creationId xmlns:a16="http://schemas.microsoft.com/office/drawing/2014/main" id="{DCB56F7D-10E5-4575-22F0-CC7A883D6551}"/>
              </a:ext>
            </a:extLst>
          </p:cNvPr>
          <p:cNvSpPr>
            <a:spLocks noGrp="1"/>
          </p:cNvSpPr>
          <p:nvPr>
            <p:ph type="sldNum" sz="quarter" idx="12"/>
          </p:nvPr>
        </p:nvSpPr>
        <p:spPr/>
        <p:txBody>
          <a:bodyPr/>
          <a:lstStyle/>
          <a:p>
            <a:fld id="{FE024F78-56A6-7740-B68D-8D4D026EDF3F}" type="slidenum">
              <a:rPr lang="en-US" smtClean="0"/>
              <a:pPr/>
              <a:t>10</a:t>
            </a:fld>
            <a:endParaRPr lang="en-US" dirty="0"/>
          </a:p>
        </p:txBody>
      </p:sp>
    </p:spTree>
    <p:extLst>
      <p:ext uri="{BB962C8B-B14F-4D97-AF65-F5344CB8AC3E}">
        <p14:creationId xmlns:p14="http://schemas.microsoft.com/office/powerpoint/2010/main" val="21255180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469BF1C-0700-A6FB-298C-3D09BF9523E5}"/>
              </a:ext>
            </a:extLst>
          </p:cNvPr>
          <p:cNvSpPr>
            <a:spLocks noGrp="1"/>
          </p:cNvSpPr>
          <p:nvPr>
            <p:ph type="title"/>
          </p:nvPr>
        </p:nvSpPr>
        <p:spPr/>
        <p:txBody>
          <a:bodyPr/>
          <a:lstStyle/>
          <a:p>
            <a:r>
              <a:rPr lang="en-US" b="1" i="0" dirty="0">
                <a:effectLst/>
                <a:latin typeface="Söhne"/>
              </a:rPr>
              <a:t>Conclusion</a:t>
            </a:r>
            <a:endParaRPr lang="en-US" dirty="0"/>
          </a:p>
        </p:txBody>
      </p:sp>
      <p:sp>
        <p:nvSpPr>
          <p:cNvPr id="8" name="Text Placeholder 7">
            <a:extLst>
              <a:ext uri="{FF2B5EF4-FFF2-40B4-BE49-F238E27FC236}">
                <a16:creationId xmlns:a16="http://schemas.microsoft.com/office/drawing/2014/main" id="{172434F2-E714-3747-925E-CC9654264A86}"/>
              </a:ext>
            </a:extLst>
          </p:cNvPr>
          <p:cNvSpPr>
            <a:spLocks noGrp="1"/>
          </p:cNvSpPr>
          <p:nvPr>
            <p:ph type="body" sz="quarter" idx="28"/>
          </p:nvPr>
        </p:nvSpPr>
        <p:spPr>
          <a:xfrm>
            <a:off x="1025624" y="2536167"/>
            <a:ext cx="6888665" cy="3323602"/>
          </a:xfrm>
        </p:spPr>
        <p:txBody>
          <a:bodyPr/>
          <a:lstStyle/>
          <a:p>
            <a:pPr algn="l"/>
            <a:r>
              <a:rPr lang="en-US" b="0" i="0" dirty="0">
                <a:effectLst/>
                <a:latin typeface="Söhne"/>
              </a:rPr>
              <a:t>The model demonstrates effectiveness in speech emotion recognition, with notable improvements in both training and validation metrics. As </a:t>
            </a:r>
            <a:r>
              <a:rPr lang="en-US" b="0" i="0" dirty="0" err="1">
                <a:effectLst/>
                <a:latin typeface="Söhne"/>
              </a:rPr>
              <a:t>i</a:t>
            </a:r>
            <a:r>
              <a:rPr lang="en-US" b="0" i="0" dirty="0">
                <a:effectLst/>
                <a:latin typeface="Söhne"/>
              </a:rPr>
              <a:t> move forward, ongoing refinement and exploration of advanced techniques will be crucial for achieving even higher accuracy and ensuring robustness across diverse real-world scenarios.</a:t>
            </a:r>
          </a:p>
          <a:p>
            <a:endParaRPr lang="en-US" dirty="0"/>
          </a:p>
        </p:txBody>
      </p:sp>
      <p:sp>
        <p:nvSpPr>
          <p:cNvPr id="5" name="Footer Placeholder 4">
            <a:extLst>
              <a:ext uri="{FF2B5EF4-FFF2-40B4-BE49-F238E27FC236}">
                <a16:creationId xmlns:a16="http://schemas.microsoft.com/office/drawing/2014/main" id="{986A3B52-78B6-7C8C-CB43-04C3FC069382}"/>
              </a:ext>
            </a:extLst>
          </p:cNvPr>
          <p:cNvSpPr>
            <a:spLocks noGrp="1"/>
          </p:cNvSpPr>
          <p:nvPr>
            <p:ph type="ftr" sz="quarter" idx="11"/>
          </p:nvPr>
        </p:nvSpPr>
        <p:spPr/>
        <p:txBody>
          <a:bodyPr/>
          <a:lstStyle/>
          <a:p>
            <a:r>
              <a:rPr lang="en-US" dirty="0"/>
              <a:t>Speech Emotion Recognition</a:t>
            </a:r>
          </a:p>
        </p:txBody>
      </p:sp>
      <p:sp>
        <p:nvSpPr>
          <p:cNvPr id="6" name="Slide Number Placeholder 5">
            <a:extLst>
              <a:ext uri="{FF2B5EF4-FFF2-40B4-BE49-F238E27FC236}">
                <a16:creationId xmlns:a16="http://schemas.microsoft.com/office/drawing/2014/main" id="{2F834604-5748-834A-5F15-D1B9E46C2D52}"/>
              </a:ext>
            </a:extLst>
          </p:cNvPr>
          <p:cNvSpPr>
            <a:spLocks noGrp="1"/>
          </p:cNvSpPr>
          <p:nvPr>
            <p:ph type="sldNum" sz="quarter" idx="12"/>
          </p:nvPr>
        </p:nvSpPr>
        <p:spPr/>
        <p:txBody>
          <a:bodyPr/>
          <a:lstStyle/>
          <a:p>
            <a:fld id="{FE024F78-56A6-7740-B68D-8D4D026EDF3F}" type="slidenum">
              <a:rPr lang="en-US" smtClean="0"/>
              <a:pPr/>
              <a:t>11</a:t>
            </a:fld>
            <a:endParaRPr lang="en-US" dirty="0"/>
          </a:p>
        </p:txBody>
      </p:sp>
    </p:spTree>
    <p:extLst>
      <p:ext uri="{BB962C8B-B14F-4D97-AF65-F5344CB8AC3E}">
        <p14:creationId xmlns:p14="http://schemas.microsoft.com/office/powerpoint/2010/main" val="41826935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p:txBody>
          <a:bodyPr/>
          <a:lstStyle/>
          <a:p>
            <a:r>
              <a:rPr lang="en-US" dirty="0"/>
              <a:t>Thank you</a:t>
            </a:r>
          </a:p>
        </p:txBody>
      </p:sp>
      <p:sp>
        <p:nvSpPr>
          <p:cNvPr id="3" name="Text Placeholder 2">
            <a:extLst>
              <a:ext uri="{FF2B5EF4-FFF2-40B4-BE49-F238E27FC236}">
                <a16:creationId xmlns:a16="http://schemas.microsoft.com/office/drawing/2014/main" id="{16F47B4A-0538-FAD8-7A24-931BA48AE070}"/>
              </a:ext>
            </a:extLst>
          </p:cNvPr>
          <p:cNvSpPr>
            <a:spLocks noGrp="1"/>
          </p:cNvSpPr>
          <p:nvPr>
            <p:ph type="body" sz="quarter" idx="13"/>
          </p:nvPr>
        </p:nvSpPr>
        <p:spPr/>
        <p:txBody>
          <a:bodyPr/>
          <a:lstStyle/>
          <a:p>
            <a:r>
              <a:rPr lang="en-US" dirty="0"/>
              <a:t>Pranay manikanta Narava</a:t>
            </a:r>
          </a:p>
          <a:p>
            <a:r>
              <a:rPr lang="en-US" dirty="0"/>
              <a:t>Data 606 Data Capstone project</a:t>
            </a:r>
          </a:p>
          <a:p>
            <a:r>
              <a:rPr lang="en-US" dirty="0"/>
              <a:t>Campus ID: MT50255</a:t>
            </a:r>
          </a:p>
        </p:txBody>
      </p:sp>
      <p:sp>
        <p:nvSpPr>
          <p:cNvPr id="6" name="Footer Placeholder 5">
            <a:extLst>
              <a:ext uri="{FF2B5EF4-FFF2-40B4-BE49-F238E27FC236}">
                <a16:creationId xmlns:a16="http://schemas.microsoft.com/office/drawing/2014/main" id="{8CE2A5A3-7F4E-23A2-DAD7-C562FEDBBE76}"/>
              </a:ext>
            </a:extLst>
          </p:cNvPr>
          <p:cNvSpPr>
            <a:spLocks noGrp="1"/>
          </p:cNvSpPr>
          <p:nvPr>
            <p:ph type="ftr" sz="quarter" idx="11"/>
          </p:nvPr>
        </p:nvSpPr>
        <p:spPr/>
        <p:txBody>
          <a:bodyPr/>
          <a:lstStyle/>
          <a:p>
            <a:r>
              <a:rPr lang="en-US" dirty="0"/>
              <a:t>Speech Emotion Recognition</a:t>
            </a:r>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a:lstStyle/>
          <a:p>
            <a:fld id="{FE024F78-56A6-7740-B68D-8D4D026EDF3F}" type="slidenum">
              <a:rPr lang="en-US" smtClean="0"/>
              <a:pPr/>
              <a:t>12</a:t>
            </a:fld>
            <a:endParaRPr lang="en-US" dirty="0"/>
          </a:p>
        </p:txBody>
      </p:sp>
    </p:spTree>
    <p:extLst>
      <p:ext uri="{BB962C8B-B14F-4D97-AF65-F5344CB8AC3E}">
        <p14:creationId xmlns:p14="http://schemas.microsoft.com/office/powerpoint/2010/main" val="790024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t>Introduction</a:t>
            </a:r>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25624" y="3088257"/>
            <a:ext cx="6888665" cy="2771512"/>
          </a:xfrm>
        </p:spPr>
        <p:txBody>
          <a:bodyPr/>
          <a:lstStyle/>
          <a:p>
            <a:r>
              <a:rPr lang="en-US" b="1" dirty="0"/>
              <a:t>What is Speech Emotion Recognition (SER)</a:t>
            </a:r>
          </a:p>
          <a:p>
            <a:r>
              <a:rPr lang="en-US" b="1" dirty="0"/>
              <a:t>Significance of SER</a:t>
            </a:r>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dirty="0"/>
              <a:t>Speech Emotion Recognition</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2</a:t>
            </a:fld>
            <a:endParaRPr lang="en-US" dirty="0"/>
          </a:p>
        </p:txBody>
      </p:sp>
    </p:spTree>
    <p:extLst>
      <p:ext uri="{BB962C8B-B14F-4D97-AF65-F5344CB8AC3E}">
        <p14:creationId xmlns:p14="http://schemas.microsoft.com/office/powerpoint/2010/main" val="2249031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a:lstStyle/>
          <a:p>
            <a:r>
              <a:rPr lang="en-US" dirty="0"/>
              <a:t>Overview</a:t>
            </a:r>
          </a:p>
        </p:txBody>
      </p:sp>
      <p:sp>
        <p:nvSpPr>
          <p:cNvPr id="4" name="Text Placeholder 3">
            <a:extLst>
              <a:ext uri="{FF2B5EF4-FFF2-40B4-BE49-F238E27FC236}">
                <a16:creationId xmlns:a16="http://schemas.microsoft.com/office/drawing/2014/main" id="{F7A615C6-5B0E-9C55-4354-0FE24FAB35EE}"/>
              </a:ext>
            </a:extLst>
          </p:cNvPr>
          <p:cNvSpPr>
            <a:spLocks noGrp="1"/>
          </p:cNvSpPr>
          <p:nvPr>
            <p:ph type="body" sz="quarter" idx="29"/>
          </p:nvPr>
        </p:nvSpPr>
        <p:spPr>
          <a:xfrm>
            <a:off x="1709530" y="1690688"/>
            <a:ext cx="8845828" cy="1041754"/>
          </a:xfrm>
        </p:spPr>
        <p:txBody>
          <a:bodyPr/>
          <a:lstStyle/>
          <a:p>
            <a:r>
              <a:rPr lang="en-US" dirty="0"/>
              <a:t>The primary objective of this project is to develop a robust Speech Emotion Recognition (SER) model that can accurately identify and classify the emotions conveyed through a speaker's voice. My aim is to achieve the following key goals:</a:t>
            </a:r>
          </a:p>
        </p:txBody>
      </p:sp>
      <p:sp>
        <p:nvSpPr>
          <p:cNvPr id="28" name="Text Placeholder 27">
            <a:extLst>
              <a:ext uri="{FF2B5EF4-FFF2-40B4-BE49-F238E27FC236}">
                <a16:creationId xmlns:a16="http://schemas.microsoft.com/office/drawing/2014/main" id="{197F046A-7911-3E0E-7D88-A57CF0028A0A}"/>
              </a:ext>
            </a:extLst>
          </p:cNvPr>
          <p:cNvSpPr>
            <a:spLocks noGrp="1"/>
          </p:cNvSpPr>
          <p:nvPr>
            <p:ph type="body" sz="quarter" idx="33"/>
          </p:nvPr>
        </p:nvSpPr>
        <p:spPr/>
        <p:txBody>
          <a:bodyPr/>
          <a:lstStyle/>
          <a:p>
            <a:r>
              <a:rPr lang="en-US" b="1" i="0" dirty="0">
                <a:effectLst/>
                <a:latin typeface="Söhne"/>
              </a:rPr>
              <a:t>Accurate Emotion Classification</a:t>
            </a:r>
            <a:endParaRPr lang="en-US" dirty="0"/>
          </a:p>
        </p:txBody>
      </p:sp>
      <p:sp>
        <p:nvSpPr>
          <p:cNvPr id="30" name="Text Placeholder 29">
            <a:extLst>
              <a:ext uri="{FF2B5EF4-FFF2-40B4-BE49-F238E27FC236}">
                <a16:creationId xmlns:a16="http://schemas.microsoft.com/office/drawing/2014/main" id="{A63CC359-8A44-9313-ADA5-3E961D2CC84F}"/>
              </a:ext>
            </a:extLst>
          </p:cNvPr>
          <p:cNvSpPr>
            <a:spLocks noGrp="1"/>
          </p:cNvSpPr>
          <p:nvPr>
            <p:ph type="body" sz="quarter" idx="34"/>
          </p:nvPr>
        </p:nvSpPr>
        <p:spPr/>
        <p:txBody>
          <a:bodyPr/>
          <a:lstStyle/>
          <a:p>
            <a:r>
              <a:rPr lang="en-US" b="1" i="0" dirty="0">
                <a:effectLst/>
                <a:latin typeface="Söhne"/>
              </a:rPr>
              <a:t>Cross-domain Applicability</a:t>
            </a:r>
            <a:endParaRPr lang="en-US" dirty="0"/>
          </a:p>
        </p:txBody>
      </p:sp>
      <p:sp>
        <p:nvSpPr>
          <p:cNvPr id="32" name="Text Placeholder 31">
            <a:extLst>
              <a:ext uri="{FF2B5EF4-FFF2-40B4-BE49-F238E27FC236}">
                <a16:creationId xmlns:a16="http://schemas.microsoft.com/office/drawing/2014/main" id="{3DB2DABA-9EFA-FC6D-50D6-0493014B4A51}"/>
              </a:ext>
            </a:extLst>
          </p:cNvPr>
          <p:cNvSpPr>
            <a:spLocks noGrp="1"/>
          </p:cNvSpPr>
          <p:nvPr>
            <p:ph type="body" sz="quarter" idx="35"/>
          </p:nvPr>
        </p:nvSpPr>
        <p:spPr/>
        <p:txBody>
          <a:bodyPr/>
          <a:lstStyle/>
          <a:p>
            <a:r>
              <a:rPr lang="en-US" dirty="0"/>
              <a:t>Real-world scenarios &amp; Applications</a:t>
            </a:r>
          </a:p>
        </p:txBody>
      </p:sp>
      <p:sp>
        <p:nvSpPr>
          <p:cNvPr id="10" name="Footer Placeholder 9">
            <a:extLst>
              <a:ext uri="{FF2B5EF4-FFF2-40B4-BE49-F238E27FC236}">
                <a16:creationId xmlns:a16="http://schemas.microsoft.com/office/drawing/2014/main" id="{DD2A3633-9718-8A40-B15C-581BB873165D}"/>
              </a:ext>
            </a:extLst>
          </p:cNvPr>
          <p:cNvSpPr>
            <a:spLocks noGrp="1"/>
          </p:cNvSpPr>
          <p:nvPr>
            <p:ph type="ftr" sz="quarter" idx="11"/>
          </p:nvPr>
        </p:nvSpPr>
        <p:spPr/>
        <p:txBody>
          <a:bodyPr/>
          <a:lstStyle/>
          <a:p>
            <a:r>
              <a:rPr lang="en-US" dirty="0"/>
              <a:t>Speech Emotion Recognition</a:t>
            </a:r>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3</a:t>
            </a:fld>
            <a:endParaRPr lang="en-US" dirty="0"/>
          </a:p>
        </p:txBody>
      </p:sp>
    </p:spTree>
    <p:extLst>
      <p:ext uri="{BB962C8B-B14F-4D97-AF65-F5344CB8AC3E}">
        <p14:creationId xmlns:p14="http://schemas.microsoft.com/office/powerpoint/2010/main" val="39841822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Methodology</a:t>
            </a:r>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488106" y="1811070"/>
            <a:ext cx="2631180" cy="614356"/>
          </a:xfrm>
        </p:spPr>
        <p:txBody>
          <a:bodyPr/>
          <a:lstStyle/>
          <a:p>
            <a:pPr algn="ctr"/>
            <a:r>
              <a:rPr lang="en-US" spc="0" dirty="0"/>
              <a:t>Dataset Preprocessing</a:t>
            </a:r>
          </a:p>
        </p:txBody>
      </p:sp>
      <p:sp>
        <p:nvSpPr>
          <p:cNvPr id="4" name="Text Placeholder 3">
            <a:extLst>
              <a:ext uri="{FF2B5EF4-FFF2-40B4-BE49-F238E27FC236}">
                <a16:creationId xmlns:a16="http://schemas.microsoft.com/office/drawing/2014/main" id="{BDF837F0-12C8-AED0-CCBA-DEE5E6CB61AC}"/>
              </a:ext>
            </a:extLst>
          </p:cNvPr>
          <p:cNvSpPr>
            <a:spLocks noGrp="1"/>
          </p:cNvSpPr>
          <p:nvPr>
            <p:ph type="body" sz="quarter" idx="32"/>
          </p:nvPr>
        </p:nvSpPr>
        <p:spPr>
          <a:xfrm>
            <a:off x="3289155" y="1797424"/>
            <a:ext cx="2642872" cy="627075"/>
          </a:xfrm>
        </p:spPr>
        <p:txBody>
          <a:bodyPr/>
          <a:lstStyle/>
          <a:p>
            <a:pPr algn="ctr"/>
            <a:r>
              <a:rPr lang="en-US" spc="0" dirty="0"/>
              <a:t>Data Augmentation</a:t>
            </a:r>
          </a:p>
        </p:txBody>
      </p:sp>
      <p:sp>
        <p:nvSpPr>
          <p:cNvPr id="5" name="Text Placeholder 4">
            <a:extLst>
              <a:ext uri="{FF2B5EF4-FFF2-40B4-BE49-F238E27FC236}">
                <a16:creationId xmlns:a16="http://schemas.microsoft.com/office/drawing/2014/main" id="{8D99B8E1-044C-B1DF-0949-80D67925F556}"/>
              </a:ext>
            </a:extLst>
          </p:cNvPr>
          <p:cNvSpPr>
            <a:spLocks noGrp="1"/>
          </p:cNvSpPr>
          <p:nvPr>
            <p:ph sz="quarter" idx="35"/>
          </p:nvPr>
        </p:nvSpPr>
        <p:spPr>
          <a:xfrm>
            <a:off x="488373" y="2544665"/>
            <a:ext cx="2635811" cy="1611699"/>
          </a:xfrm>
        </p:spPr>
        <p:txBody>
          <a:bodyPr/>
          <a:lstStyle/>
          <a:p>
            <a:r>
              <a:rPr lang="en-US" dirty="0"/>
              <a:t>Load Audio files</a:t>
            </a:r>
          </a:p>
          <a:p>
            <a:r>
              <a:rPr lang="en-US" dirty="0"/>
              <a:t>Extract labels</a:t>
            </a:r>
          </a:p>
          <a:p>
            <a:r>
              <a:rPr lang="en-US" dirty="0"/>
              <a:t>Audio Resampling</a:t>
            </a:r>
          </a:p>
          <a:p>
            <a:r>
              <a:rPr lang="en-US" dirty="0"/>
              <a:t>Resize to Fixed length</a:t>
            </a:r>
          </a:p>
          <a:p>
            <a:endParaRPr lang="en-US" dirty="0"/>
          </a:p>
        </p:txBody>
      </p:sp>
      <p:sp>
        <p:nvSpPr>
          <p:cNvPr id="6" name="Text Placeholder 5">
            <a:extLst>
              <a:ext uri="{FF2B5EF4-FFF2-40B4-BE49-F238E27FC236}">
                <a16:creationId xmlns:a16="http://schemas.microsoft.com/office/drawing/2014/main" id="{65568B5F-6318-65E2-CEDA-18DE9E9733EF}"/>
              </a:ext>
            </a:extLst>
          </p:cNvPr>
          <p:cNvSpPr>
            <a:spLocks noGrp="1"/>
          </p:cNvSpPr>
          <p:nvPr>
            <p:ph sz="quarter" idx="36"/>
          </p:nvPr>
        </p:nvSpPr>
        <p:spPr>
          <a:xfrm>
            <a:off x="3296215" y="2544665"/>
            <a:ext cx="2635811" cy="1602168"/>
          </a:xfrm>
        </p:spPr>
        <p:txBody>
          <a:bodyPr/>
          <a:lstStyle/>
          <a:p>
            <a:r>
              <a:rPr lang="en-US" dirty="0"/>
              <a:t>Noise</a:t>
            </a:r>
          </a:p>
          <a:p>
            <a:r>
              <a:rPr lang="en-US" dirty="0"/>
              <a:t>Time shifting</a:t>
            </a:r>
          </a:p>
          <a:p>
            <a:r>
              <a:rPr lang="en-US" dirty="0"/>
              <a:t>Pitch shifting</a:t>
            </a:r>
          </a:p>
          <a:p>
            <a:r>
              <a:rPr lang="en-US" dirty="0"/>
              <a:t>Time stretch</a:t>
            </a:r>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p:txBody>
          <a:bodyPr/>
          <a:lstStyle/>
          <a:p>
            <a:r>
              <a:rPr lang="en-US" dirty="0"/>
              <a:t>Speech Emotion Recognition</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4</a:t>
            </a:fld>
            <a:endParaRPr lang="en-US" dirty="0"/>
          </a:p>
        </p:txBody>
      </p:sp>
      <p:sp>
        <p:nvSpPr>
          <p:cNvPr id="13" name="Text Placeholder 2">
            <a:extLst>
              <a:ext uri="{FF2B5EF4-FFF2-40B4-BE49-F238E27FC236}">
                <a16:creationId xmlns:a16="http://schemas.microsoft.com/office/drawing/2014/main" id="{E0077218-83EB-DA58-30A8-B487FAA6EEA8}"/>
              </a:ext>
            </a:extLst>
          </p:cNvPr>
          <p:cNvSpPr txBox="1">
            <a:spLocks/>
          </p:cNvSpPr>
          <p:nvPr/>
        </p:nvSpPr>
        <p:spPr>
          <a:xfrm>
            <a:off x="8877412" y="1797425"/>
            <a:ext cx="2811311" cy="61435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spc="3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pc="0" dirty="0"/>
              <a:t>Model  Training &amp; Validation </a:t>
            </a:r>
          </a:p>
        </p:txBody>
      </p:sp>
      <p:sp>
        <p:nvSpPr>
          <p:cNvPr id="14" name="Text Placeholder 3">
            <a:extLst>
              <a:ext uri="{FF2B5EF4-FFF2-40B4-BE49-F238E27FC236}">
                <a16:creationId xmlns:a16="http://schemas.microsoft.com/office/drawing/2014/main" id="{347DE2BA-D175-CCF5-860E-F12EC1680CD7}"/>
              </a:ext>
            </a:extLst>
          </p:cNvPr>
          <p:cNvSpPr txBox="1">
            <a:spLocks/>
          </p:cNvSpPr>
          <p:nvPr/>
        </p:nvSpPr>
        <p:spPr>
          <a:xfrm>
            <a:off x="6104057" y="1797425"/>
            <a:ext cx="2603487" cy="630804"/>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spc="3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pc="0" dirty="0"/>
              <a:t>Feature Extractions</a:t>
            </a:r>
          </a:p>
        </p:txBody>
      </p:sp>
      <p:sp>
        <p:nvSpPr>
          <p:cNvPr id="15" name="Text Placeholder 4">
            <a:extLst>
              <a:ext uri="{FF2B5EF4-FFF2-40B4-BE49-F238E27FC236}">
                <a16:creationId xmlns:a16="http://schemas.microsoft.com/office/drawing/2014/main" id="{0B936384-678E-0BA6-7BCA-FDAFA57617DB}"/>
              </a:ext>
            </a:extLst>
          </p:cNvPr>
          <p:cNvSpPr txBox="1">
            <a:spLocks/>
          </p:cNvSpPr>
          <p:nvPr/>
        </p:nvSpPr>
        <p:spPr>
          <a:xfrm>
            <a:off x="8911899" y="2531020"/>
            <a:ext cx="2781722" cy="1611699"/>
          </a:xfrm>
          <a:prstGeom prst="rect">
            <a:avLst/>
          </a:prstGeom>
        </p:spPr>
        <p:txBody>
          <a:bodyPr vert="horz" lIns="91440" tIns="45720" rIns="91440" bIns="45720" rtlCol="0">
            <a:noAutofit/>
          </a:bodyPr>
          <a:lstStyle>
            <a:lvl1pPr marL="283464" indent="-283464" algn="l" defTabSz="914400" rtl="0" eaLnBrk="1" latinLnBrk="0" hangingPunct="1">
              <a:lnSpc>
                <a:spcPct val="90000"/>
              </a:lnSpc>
              <a:spcBef>
                <a:spcPts val="1000"/>
              </a:spcBef>
              <a:buClr>
                <a:schemeClr val="accent6"/>
              </a:buClr>
              <a:buFont typeface="Arial" panose="020B0604020202020204" pitchFamily="34" charset="0"/>
              <a:buChar char="•"/>
              <a:defRPr sz="1600" kern="1200" spc="200" baseline="0">
                <a:solidFill>
                  <a:schemeClr val="bg1"/>
                </a:solidFill>
                <a:latin typeface="+mn-lt"/>
                <a:ea typeface="+mn-ea"/>
                <a:cs typeface="Biome" panose="020B0503030204020804" pitchFamily="34" charset="0"/>
              </a:defRPr>
            </a:lvl1pPr>
            <a:lvl2pPr marL="566928"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2pPr>
            <a:lvl3pPr marL="859536"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3pPr>
            <a:lvl4pPr marL="1152144" indent="-285750"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CNN model</a:t>
            </a:r>
          </a:p>
          <a:p>
            <a:pPr marL="0" indent="0">
              <a:buNone/>
            </a:pPr>
            <a:endParaRPr lang="en-US" dirty="0"/>
          </a:p>
        </p:txBody>
      </p:sp>
      <p:sp>
        <p:nvSpPr>
          <p:cNvPr id="16" name="Text Placeholder 5">
            <a:extLst>
              <a:ext uri="{FF2B5EF4-FFF2-40B4-BE49-F238E27FC236}">
                <a16:creationId xmlns:a16="http://schemas.microsoft.com/office/drawing/2014/main" id="{A5EC86C9-A0A2-9870-631D-201F89DF82BD}"/>
              </a:ext>
            </a:extLst>
          </p:cNvPr>
          <p:cNvSpPr txBox="1">
            <a:spLocks/>
          </p:cNvSpPr>
          <p:nvPr/>
        </p:nvSpPr>
        <p:spPr>
          <a:xfrm>
            <a:off x="6104057" y="2544665"/>
            <a:ext cx="2603487" cy="1611699"/>
          </a:xfrm>
          <a:prstGeom prst="rect">
            <a:avLst/>
          </a:prstGeom>
        </p:spPr>
        <p:txBody>
          <a:bodyPr vert="horz" lIns="91440" tIns="45720" rIns="91440" bIns="45720" rtlCol="0">
            <a:noAutofit/>
          </a:bodyPr>
          <a:lstStyle>
            <a:lvl1pPr marL="283464" indent="-283464" algn="l" defTabSz="914400" rtl="0" eaLnBrk="1" latinLnBrk="0" hangingPunct="1">
              <a:lnSpc>
                <a:spcPct val="90000"/>
              </a:lnSpc>
              <a:spcBef>
                <a:spcPts val="1000"/>
              </a:spcBef>
              <a:buClr>
                <a:schemeClr val="accent6"/>
              </a:buClr>
              <a:buFont typeface="Arial" panose="020B0604020202020204" pitchFamily="34" charset="0"/>
              <a:buChar char="•"/>
              <a:defRPr sz="1600" kern="1200" spc="200" baseline="0">
                <a:solidFill>
                  <a:schemeClr val="bg1"/>
                </a:solidFill>
                <a:latin typeface="+mn-lt"/>
                <a:ea typeface="+mn-ea"/>
                <a:cs typeface="Biome" panose="020B0503030204020804" pitchFamily="34" charset="0"/>
              </a:defRPr>
            </a:lvl1pPr>
            <a:lvl2pPr marL="566928"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2pPr>
            <a:lvl3pPr marL="859536"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3pPr>
            <a:lvl4pPr marL="1152144" indent="-285750"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STFT</a:t>
            </a:r>
          </a:p>
          <a:p>
            <a:r>
              <a:rPr lang="en-US" dirty="0"/>
              <a:t>Mel spectrogram</a:t>
            </a:r>
          </a:p>
          <a:p>
            <a:r>
              <a:rPr lang="en-US" dirty="0"/>
              <a:t>MFCC</a:t>
            </a:r>
          </a:p>
        </p:txBody>
      </p:sp>
      <p:sp>
        <p:nvSpPr>
          <p:cNvPr id="17" name="Cylinder 16">
            <a:extLst>
              <a:ext uri="{FF2B5EF4-FFF2-40B4-BE49-F238E27FC236}">
                <a16:creationId xmlns:a16="http://schemas.microsoft.com/office/drawing/2014/main" id="{7B8CC181-0CC9-57DF-BD0D-D04C167B89CE}"/>
              </a:ext>
            </a:extLst>
          </p:cNvPr>
          <p:cNvSpPr/>
          <p:nvPr/>
        </p:nvSpPr>
        <p:spPr>
          <a:xfrm>
            <a:off x="284450" y="4301832"/>
            <a:ext cx="1184564" cy="899376"/>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Dataset</a:t>
            </a:r>
          </a:p>
        </p:txBody>
      </p:sp>
      <p:sp>
        <p:nvSpPr>
          <p:cNvPr id="18" name="Arrow: Right 17">
            <a:extLst>
              <a:ext uri="{FF2B5EF4-FFF2-40B4-BE49-F238E27FC236}">
                <a16:creationId xmlns:a16="http://schemas.microsoft.com/office/drawing/2014/main" id="{DCCC5B99-7DFE-9D6D-F7CC-43884D8EFCDB}"/>
              </a:ext>
            </a:extLst>
          </p:cNvPr>
          <p:cNvSpPr/>
          <p:nvPr/>
        </p:nvSpPr>
        <p:spPr>
          <a:xfrm>
            <a:off x="1670982" y="4575636"/>
            <a:ext cx="638168" cy="3651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Rounded Corners 18">
            <a:extLst>
              <a:ext uri="{FF2B5EF4-FFF2-40B4-BE49-F238E27FC236}">
                <a16:creationId xmlns:a16="http://schemas.microsoft.com/office/drawing/2014/main" id="{4D0E38AE-6DA2-A08D-37FF-E6D472A2A419}"/>
              </a:ext>
            </a:extLst>
          </p:cNvPr>
          <p:cNvSpPr/>
          <p:nvPr/>
        </p:nvSpPr>
        <p:spPr>
          <a:xfrm>
            <a:off x="2573464" y="4301832"/>
            <a:ext cx="1184564" cy="89937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n w="0"/>
                <a:solidFill>
                  <a:schemeClr val="tx1"/>
                </a:solidFill>
                <a:effectLst>
                  <a:outerShdw blurRad="38100" dist="19050" dir="2700000" algn="tl" rotWithShape="0">
                    <a:schemeClr val="dk1">
                      <a:alpha val="40000"/>
                    </a:schemeClr>
                  </a:outerShdw>
                </a:effectLst>
              </a:rPr>
              <a:t>Preprocess</a:t>
            </a:r>
          </a:p>
        </p:txBody>
      </p:sp>
      <p:sp>
        <p:nvSpPr>
          <p:cNvPr id="20" name="Arrow: Right 19">
            <a:extLst>
              <a:ext uri="{FF2B5EF4-FFF2-40B4-BE49-F238E27FC236}">
                <a16:creationId xmlns:a16="http://schemas.microsoft.com/office/drawing/2014/main" id="{5D63C0CF-6F2E-9904-D315-205DAB410826}"/>
              </a:ext>
            </a:extLst>
          </p:cNvPr>
          <p:cNvSpPr/>
          <p:nvPr/>
        </p:nvSpPr>
        <p:spPr>
          <a:xfrm>
            <a:off x="4011951" y="4581653"/>
            <a:ext cx="638168" cy="3651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739489A2-63EC-A0B5-EE0B-DF3B3F036E14}"/>
              </a:ext>
            </a:extLst>
          </p:cNvPr>
          <p:cNvSpPr/>
          <p:nvPr/>
        </p:nvSpPr>
        <p:spPr>
          <a:xfrm>
            <a:off x="4793166" y="4301545"/>
            <a:ext cx="1503260" cy="89937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n w="0"/>
                <a:solidFill>
                  <a:schemeClr val="tx1"/>
                </a:solidFill>
                <a:effectLst>
                  <a:outerShdw blurRad="38100" dist="19050" dir="2700000" algn="tl" rotWithShape="0">
                    <a:schemeClr val="dk1">
                      <a:alpha val="40000"/>
                    </a:schemeClr>
                  </a:outerShdw>
                </a:effectLst>
              </a:rPr>
              <a:t>Augmentation</a:t>
            </a:r>
            <a:endParaRPr lang="en-US" dirty="0">
              <a:ln w="0"/>
              <a:solidFill>
                <a:schemeClr val="tx1"/>
              </a:solidFill>
              <a:effectLst>
                <a:outerShdw blurRad="38100" dist="19050" dir="2700000" algn="tl" rotWithShape="0">
                  <a:schemeClr val="dk1">
                    <a:alpha val="40000"/>
                  </a:schemeClr>
                </a:outerShdw>
              </a:effectLst>
            </a:endParaRPr>
          </a:p>
        </p:txBody>
      </p:sp>
      <p:sp>
        <p:nvSpPr>
          <p:cNvPr id="22" name="Arrow: Right 21">
            <a:extLst>
              <a:ext uri="{FF2B5EF4-FFF2-40B4-BE49-F238E27FC236}">
                <a16:creationId xmlns:a16="http://schemas.microsoft.com/office/drawing/2014/main" id="{00DD6BBD-4FAE-8445-5C38-518198D705EE}"/>
              </a:ext>
            </a:extLst>
          </p:cNvPr>
          <p:cNvSpPr/>
          <p:nvPr/>
        </p:nvSpPr>
        <p:spPr>
          <a:xfrm>
            <a:off x="6591913" y="4568670"/>
            <a:ext cx="638168" cy="3651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ube 22">
            <a:extLst>
              <a:ext uri="{FF2B5EF4-FFF2-40B4-BE49-F238E27FC236}">
                <a16:creationId xmlns:a16="http://schemas.microsoft.com/office/drawing/2014/main" id="{12477FA0-2EF7-DE07-FDC4-3D178F073985}"/>
              </a:ext>
            </a:extLst>
          </p:cNvPr>
          <p:cNvSpPr/>
          <p:nvPr/>
        </p:nvSpPr>
        <p:spPr>
          <a:xfrm>
            <a:off x="7400876" y="4252325"/>
            <a:ext cx="1309256" cy="997814"/>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Mel </a:t>
            </a:r>
            <a:r>
              <a:rPr lang="en-US" sz="1600" dirty="0">
                <a:ln w="0"/>
                <a:solidFill>
                  <a:schemeClr val="tx1"/>
                </a:solidFill>
                <a:effectLst>
                  <a:outerShdw blurRad="38100" dist="19050" dir="2700000" algn="tl" rotWithShape="0">
                    <a:schemeClr val="dk1">
                      <a:alpha val="40000"/>
                    </a:schemeClr>
                  </a:outerShdw>
                </a:effectLst>
              </a:rPr>
              <a:t>Features</a:t>
            </a:r>
            <a:endParaRPr lang="en-US" dirty="0">
              <a:ln w="0"/>
              <a:solidFill>
                <a:schemeClr val="tx1"/>
              </a:solidFill>
              <a:effectLst>
                <a:outerShdw blurRad="38100" dist="19050" dir="2700000" algn="tl" rotWithShape="0">
                  <a:schemeClr val="dk1">
                    <a:alpha val="40000"/>
                  </a:schemeClr>
                </a:outerShdw>
              </a:effectLst>
            </a:endParaRPr>
          </a:p>
        </p:txBody>
      </p:sp>
      <p:sp>
        <p:nvSpPr>
          <p:cNvPr id="24" name="Arrow: Right 23">
            <a:extLst>
              <a:ext uri="{FF2B5EF4-FFF2-40B4-BE49-F238E27FC236}">
                <a16:creationId xmlns:a16="http://schemas.microsoft.com/office/drawing/2014/main" id="{9FBC0C28-C5E4-8FA2-2C9B-EC1A3F5A49FF}"/>
              </a:ext>
            </a:extLst>
          </p:cNvPr>
          <p:cNvSpPr/>
          <p:nvPr/>
        </p:nvSpPr>
        <p:spPr>
          <a:xfrm>
            <a:off x="9005619" y="4581653"/>
            <a:ext cx="638168" cy="3651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lowchart: Multidocument 24">
            <a:extLst>
              <a:ext uri="{FF2B5EF4-FFF2-40B4-BE49-F238E27FC236}">
                <a16:creationId xmlns:a16="http://schemas.microsoft.com/office/drawing/2014/main" id="{4ED9E87A-1913-7829-2623-BA45188C89F1}"/>
              </a:ext>
            </a:extLst>
          </p:cNvPr>
          <p:cNvSpPr/>
          <p:nvPr/>
        </p:nvSpPr>
        <p:spPr>
          <a:xfrm>
            <a:off x="9939274" y="4269019"/>
            <a:ext cx="1184564" cy="997814"/>
          </a:xfrm>
          <a:prstGeom prst="flowChartMultidocument">
            <a:avLst/>
          </a:prstGeom>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CNN Model</a:t>
            </a:r>
          </a:p>
        </p:txBody>
      </p:sp>
      <p:sp>
        <p:nvSpPr>
          <p:cNvPr id="27" name="Arrow: U-Turn 26">
            <a:extLst>
              <a:ext uri="{FF2B5EF4-FFF2-40B4-BE49-F238E27FC236}">
                <a16:creationId xmlns:a16="http://schemas.microsoft.com/office/drawing/2014/main" id="{BAA5AB93-3F00-033A-5DF1-69E326CEAC03}"/>
              </a:ext>
            </a:extLst>
          </p:cNvPr>
          <p:cNvSpPr/>
          <p:nvPr/>
        </p:nvSpPr>
        <p:spPr>
          <a:xfrm rot="5400000">
            <a:off x="10962988" y="4952488"/>
            <a:ext cx="1461264" cy="853470"/>
          </a:xfrm>
          <a:prstGeom prst="uturnArrow">
            <a:avLst>
              <a:gd name="adj1" fmla="val 28653"/>
              <a:gd name="adj2" fmla="val 25000"/>
              <a:gd name="adj3" fmla="val 23782"/>
              <a:gd name="adj4" fmla="val 37663"/>
              <a:gd name="adj5" fmla="val 1000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8" name="Flowchart: Terminator 27">
            <a:extLst>
              <a:ext uri="{FF2B5EF4-FFF2-40B4-BE49-F238E27FC236}">
                <a16:creationId xmlns:a16="http://schemas.microsoft.com/office/drawing/2014/main" id="{E63FC5F9-7B2C-B5EB-C6BC-B20C298BA32C}"/>
              </a:ext>
            </a:extLst>
          </p:cNvPr>
          <p:cNvSpPr/>
          <p:nvPr/>
        </p:nvSpPr>
        <p:spPr>
          <a:xfrm>
            <a:off x="9163532" y="5584317"/>
            <a:ext cx="1960306" cy="614356"/>
          </a:xfrm>
          <a:prstGeom prst="flowChartTerminato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Inference</a:t>
            </a:r>
          </a:p>
        </p:txBody>
      </p:sp>
    </p:spTree>
    <p:extLst>
      <p:ext uri="{BB962C8B-B14F-4D97-AF65-F5344CB8AC3E}">
        <p14:creationId xmlns:p14="http://schemas.microsoft.com/office/powerpoint/2010/main" val="3049025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72BDAB72-8726-A6CB-F2DC-4CE76135F297}"/>
              </a:ext>
            </a:extLst>
          </p:cNvPr>
          <p:cNvSpPr>
            <a:spLocks noGrp="1"/>
          </p:cNvSpPr>
          <p:nvPr>
            <p:ph type="title"/>
          </p:nvPr>
        </p:nvSpPr>
        <p:spPr/>
        <p:txBody>
          <a:bodyPr/>
          <a:lstStyle/>
          <a:p>
            <a:r>
              <a:rPr lang="en-US" spc="-150" dirty="0"/>
              <a:t>Wave plot and Spectrogram</a:t>
            </a:r>
          </a:p>
        </p:txBody>
      </p:sp>
      <p:sp>
        <p:nvSpPr>
          <p:cNvPr id="7" name="Footer Placeholder 6">
            <a:extLst>
              <a:ext uri="{FF2B5EF4-FFF2-40B4-BE49-F238E27FC236}">
                <a16:creationId xmlns:a16="http://schemas.microsoft.com/office/drawing/2014/main" id="{9C7B7DA6-101F-00F5-113F-E398D719D1E8}"/>
              </a:ext>
            </a:extLst>
          </p:cNvPr>
          <p:cNvSpPr>
            <a:spLocks noGrp="1"/>
          </p:cNvSpPr>
          <p:nvPr>
            <p:ph type="ftr" sz="quarter" idx="11"/>
          </p:nvPr>
        </p:nvSpPr>
        <p:spPr/>
        <p:txBody>
          <a:bodyPr/>
          <a:lstStyle/>
          <a:p>
            <a:r>
              <a:rPr lang="en-US"/>
              <a:t>Scientific findings</a:t>
            </a:r>
            <a:endParaRPr lang="en-US" dirty="0"/>
          </a:p>
        </p:txBody>
      </p:sp>
      <p:sp>
        <p:nvSpPr>
          <p:cNvPr id="8" name="Slide Number Placeholder 7">
            <a:extLst>
              <a:ext uri="{FF2B5EF4-FFF2-40B4-BE49-F238E27FC236}">
                <a16:creationId xmlns:a16="http://schemas.microsoft.com/office/drawing/2014/main" id="{7776A90C-C3FC-EA19-9C7C-3A3349464FCF}"/>
              </a:ext>
            </a:extLst>
          </p:cNvPr>
          <p:cNvSpPr>
            <a:spLocks noGrp="1"/>
          </p:cNvSpPr>
          <p:nvPr>
            <p:ph type="sldNum" sz="quarter" idx="12"/>
          </p:nvPr>
        </p:nvSpPr>
        <p:spPr/>
        <p:txBody>
          <a:bodyPr/>
          <a:lstStyle/>
          <a:p>
            <a:fld id="{FE024F78-56A6-7740-B68D-8D4D026EDF3F}" type="slidenum">
              <a:rPr lang="en-US" smtClean="0"/>
              <a:pPr/>
              <a:t>5</a:t>
            </a:fld>
            <a:endParaRPr lang="en-US" dirty="0"/>
          </a:p>
        </p:txBody>
      </p:sp>
      <p:pic>
        <p:nvPicPr>
          <p:cNvPr id="24" name="Content Placeholder 23" descr="A blue sound wave graph">
            <a:extLst>
              <a:ext uri="{FF2B5EF4-FFF2-40B4-BE49-F238E27FC236}">
                <a16:creationId xmlns:a16="http://schemas.microsoft.com/office/drawing/2014/main" id="{165D17B7-6573-F6BE-E6A6-326BD10A0BE3}"/>
              </a:ext>
            </a:extLst>
          </p:cNvPr>
          <p:cNvPicPr>
            <a:picLocks noGrp="1" noChangeAspect="1"/>
          </p:cNvPicPr>
          <p:nvPr>
            <p:ph sz="quarter" idx="29"/>
          </p:nvPr>
        </p:nvPicPr>
        <p:blipFill>
          <a:blip r:embed="rId16"/>
          <a:stretch>
            <a:fillRect/>
          </a:stretch>
        </p:blipFill>
        <p:spPr>
          <a:xfrm>
            <a:off x="838200" y="2156605"/>
            <a:ext cx="3586594" cy="2725946"/>
          </a:xfrm>
        </p:spPr>
      </p:pic>
      <p:pic>
        <p:nvPicPr>
          <p:cNvPr id="12" name="download (9)">
            <a:hlinkClick r:id="" action="ppaction://media"/>
            <a:extLst>
              <a:ext uri="{FF2B5EF4-FFF2-40B4-BE49-F238E27FC236}">
                <a16:creationId xmlns:a16="http://schemas.microsoft.com/office/drawing/2014/main" id="{0A82B622-8993-E9AE-DE0A-7DBDC07E700C}"/>
              </a:ext>
            </a:extLst>
          </p:cNvPr>
          <p:cNvPicPr>
            <a:picLocks noGrp="1" noChangeAspect="1"/>
          </p:cNvPicPr>
          <p:nvPr>
            <p:ph sz="quarter" idx="31"/>
            <a:audioFile r:link="rId2"/>
            <p:extLst>
              <p:ext uri="{DAA4B4D4-6D71-4841-9C94-3DE7FCFB9230}">
                <p14:media xmlns:p14="http://schemas.microsoft.com/office/powerpoint/2010/main" r:embed="rId1"/>
              </p:ext>
            </p:extLst>
          </p:nvPr>
        </p:nvPicPr>
        <p:blipFill>
          <a:blip r:embed="rId17"/>
          <a:stretch>
            <a:fillRect/>
          </a:stretch>
        </p:blipFill>
        <p:spPr>
          <a:xfrm>
            <a:off x="5664633" y="1358900"/>
            <a:ext cx="487362" cy="487363"/>
          </a:xfrm>
        </p:spPr>
      </p:pic>
      <p:pic>
        <p:nvPicPr>
          <p:cNvPr id="11" name="Content Placeholder 10" descr="A close-up of a radiogram">
            <a:extLst>
              <a:ext uri="{FF2B5EF4-FFF2-40B4-BE49-F238E27FC236}">
                <a16:creationId xmlns:a16="http://schemas.microsoft.com/office/drawing/2014/main" id="{26D3A8EF-B543-50BC-CEAF-CA5A3BA4090B}"/>
              </a:ext>
            </a:extLst>
          </p:cNvPr>
          <p:cNvPicPr>
            <a:picLocks noGrp="1" noChangeAspect="1"/>
          </p:cNvPicPr>
          <p:nvPr>
            <p:ph sz="quarter" idx="30"/>
          </p:nvPr>
        </p:nvPicPr>
        <p:blipFill>
          <a:blip r:embed="rId18"/>
          <a:stretch>
            <a:fillRect/>
          </a:stretch>
        </p:blipFill>
        <p:spPr>
          <a:xfrm>
            <a:off x="7710055" y="2156605"/>
            <a:ext cx="3586595" cy="2725946"/>
          </a:xfrm>
        </p:spPr>
      </p:pic>
      <p:pic>
        <p:nvPicPr>
          <p:cNvPr id="13" name="download (8)">
            <a:hlinkClick r:id="" action="ppaction://media"/>
            <a:extLst>
              <a:ext uri="{FF2B5EF4-FFF2-40B4-BE49-F238E27FC236}">
                <a16:creationId xmlns:a16="http://schemas.microsoft.com/office/drawing/2014/main" id="{949BF7A3-1E86-7987-7515-D7C1EBB21A1D}"/>
              </a:ext>
            </a:extLst>
          </p:cNvPr>
          <p:cNvPicPr>
            <a:picLocks noChangeAspect="1"/>
          </p:cNvPicPr>
          <p:nvPr>
            <a:audioFile r:link="rId4"/>
            <p:extLst>
              <p:ext uri="{DAA4B4D4-6D71-4841-9C94-3DE7FCFB9230}">
                <p14:media xmlns:p14="http://schemas.microsoft.com/office/powerpoint/2010/main" r:embed="rId3"/>
              </p:ext>
            </p:extLst>
          </p:nvPr>
        </p:nvPicPr>
        <p:blipFill>
          <a:blip r:embed="rId17"/>
          <a:stretch>
            <a:fillRect/>
          </a:stretch>
        </p:blipFill>
        <p:spPr>
          <a:xfrm>
            <a:off x="5664633" y="1999529"/>
            <a:ext cx="487362" cy="487362"/>
          </a:xfrm>
          <a:prstGeom prst="rect">
            <a:avLst/>
          </a:prstGeom>
        </p:spPr>
      </p:pic>
      <p:pic>
        <p:nvPicPr>
          <p:cNvPr id="14" name="download (7)">
            <a:hlinkClick r:id="" action="ppaction://media"/>
            <a:extLst>
              <a:ext uri="{FF2B5EF4-FFF2-40B4-BE49-F238E27FC236}">
                <a16:creationId xmlns:a16="http://schemas.microsoft.com/office/drawing/2014/main" id="{5AD3A762-8504-A196-FF3C-13107E332454}"/>
              </a:ext>
            </a:extLst>
          </p:cNvPr>
          <p:cNvPicPr>
            <a:picLocks noChangeAspect="1"/>
          </p:cNvPicPr>
          <p:nvPr>
            <a:audioFile r:link="rId6"/>
            <p:extLst>
              <p:ext uri="{DAA4B4D4-6D71-4841-9C94-3DE7FCFB9230}">
                <p14:media xmlns:p14="http://schemas.microsoft.com/office/powerpoint/2010/main" r:embed="rId5"/>
              </p:ext>
            </p:extLst>
          </p:nvPr>
        </p:nvPicPr>
        <p:blipFill>
          <a:blip r:embed="rId17"/>
          <a:stretch>
            <a:fillRect/>
          </a:stretch>
        </p:blipFill>
        <p:spPr>
          <a:xfrm>
            <a:off x="5664633" y="2712243"/>
            <a:ext cx="487363" cy="487363"/>
          </a:xfrm>
          <a:prstGeom prst="rect">
            <a:avLst/>
          </a:prstGeom>
        </p:spPr>
      </p:pic>
      <p:pic>
        <p:nvPicPr>
          <p:cNvPr id="15" name="download (6)">
            <a:hlinkClick r:id="" action="ppaction://media"/>
            <a:extLst>
              <a:ext uri="{FF2B5EF4-FFF2-40B4-BE49-F238E27FC236}">
                <a16:creationId xmlns:a16="http://schemas.microsoft.com/office/drawing/2014/main" id="{597E3D47-90D9-6469-518F-2C08538B4DD8}"/>
              </a:ext>
            </a:extLst>
          </p:cNvPr>
          <p:cNvPicPr>
            <a:picLocks noChangeAspect="1"/>
          </p:cNvPicPr>
          <p:nvPr>
            <a:audioFile r:link="rId8"/>
            <p:extLst>
              <p:ext uri="{DAA4B4D4-6D71-4841-9C94-3DE7FCFB9230}">
                <p14:media xmlns:p14="http://schemas.microsoft.com/office/powerpoint/2010/main" r:embed="rId7"/>
              </p:ext>
            </p:extLst>
          </p:nvPr>
        </p:nvPicPr>
        <p:blipFill>
          <a:blip r:embed="rId17"/>
          <a:stretch>
            <a:fillRect/>
          </a:stretch>
        </p:blipFill>
        <p:spPr>
          <a:xfrm>
            <a:off x="5664634" y="3414714"/>
            <a:ext cx="487362" cy="487362"/>
          </a:xfrm>
          <a:prstGeom prst="rect">
            <a:avLst/>
          </a:prstGeom>
        </p:spPr>
      </p:pic>
      <p:pic>
        <p:nvPicPr>
          <p:cNvPr id="16" name="download (5)">
            <a:hlinkClick r:id="" action="ppaction://media"/>
            <a:extLst>
              <a:ext uri="{FF2B5EF4-FFF2-40B4-BE49-F238E27FC236}">
                <a16:creationId xmlns:a16="http://schemas.microsoft.com/office/drawing/2014/main" id="{DDCDEFB7-591F-D3BA-F155-E4BAF2ED9049}"/>
              </a:ext>
            </a:extLst>
          </p:cNvPr>
          <p:cNvPicPr>
            <a:picLocks noChangeAspect="1"/>
          </p:cNvPicPr>
          <p:nvPr>
            <a:audioFile r:link="rId10"/>
            <p:extLst>
              <p:ext uri="{DAA4B4D4-6D71-4841-9C94-3DE7FCFB9230}">
                <p14:media xmlns:p14="http://schemas.microsoft.com/office/powerpoint/2010/main" r:embed="rId9"/>
              </p:ext>
            </p:extLst>
          </p:nvPr>
        </p:nvPicPr>
        <p:blipFill>
          <a:blip r:embed="rId17"/>
          <a:stretch>
            <a:fillRect/>
          </a:stretch>
        </p:blipFill>
        <p:spPr>
          <a:xfrm>
            <a:off x="5664633" y="4117184"/>
            <a:ext cx="487362" cy="487362"/>
          </a:xfrm>
          <a:prstGeom prst="rect">
            <a:avLst/>
          </a:prstGeom>
        </p:spPr>
      </p:pic>
      <p:pic>
        <p:nvPicPr>
          <p:cNvPr id="17" name="download (4)">
            <a:hlinkClick r:id="" action="ppaction://media"/>
            <a:extLst>
              <a:ext uri="{FF2B5EF4-FFF2-40B4-BE49-F238E27FC236}">
                <a16:creationId xmlns:a16="http://schemas.microsoft.com/office/drawing/2014/main" id="{B3513FAB-35C4-501B-2EC5-BBA0D13AC6DF}"/>
              </a:ext>
            </a:extLst>
          </p:cNvPr>
          <p:cNvPicPr>
            <a:picLocks noChangeAspect="1"/>
          </p:cNvPicPr>
          <p:nvPr>
            <a:audioFile r:link="rId12"/>
            <p:extLst>
              <p:ext uri="{DAA4B4D4-6D71-4841-9C94-3DE7FCFB9230}">
                <p14:media xmlns:p14="http://schemas.microsoft.com/office/powerpoint/2010/main" r:embed="rId11"/>
              </p:ext>
            </p:extLst>
          </p:nvPr>
        </p:nvPicPr>
        <p:blipFill>
          <a:blip r:embed="rId17"/>
          <a:stretch>
            <a:fillRect/>
          </a:stretch>
        </p:blipFill>
        <p:spPr>
          <a:xfrm>
            <a:off x="5664634" y="4882551"/>
            <a:ext cx="487362" cy="487363"/>
          </a:xfrm>
          <a:prstGeom prst="rect">
            <a:avLst/>
          </a:prstGeom>
        </p:spPr>
      </p:pic>
      <p:pic>
        <p:nvPicPr>
          <p:cNvPr id="18" name="download (3)">
            <a:hlinkClick r:id="" action="ppaction://media"/>
            <a:extLst>
              <a:ext uri="{FF2B5EF4-FFF2-40B4-BE49-F238E27FC236}">
                <a16:creationId xmlns:a16="http://schemas.microsoft.com/office/drawing/2014/main" id="{FA30CD4D-B371-968C-6AE4-A9D21DE9076B}"/>
              </a:ext>
            </a:extLst>
          </p:cNvPr>
          <p:cNvPicPr>
            <a:picLocks noChangeAspect="1"/>
          </p:cNvPicPr>
          <p:nvPr>
            <a:audioFile r:link="rId14"/>
            <p:extLst>
              <p:ext uri="{DAA4B4D4-6D71-4841-9C94-3DE7FCFB9230}">
                <p14:media xmlns:p14="http://schemas.microsoft.com/office/powerpoint/2010/main" r:embed="rId13"/>
              </p:ext>
            </p:extLst>
          </p:nvPr>
        </p:nvPicPr>
        <p:blipFill>
          <a:blip r:embed="rId17"/>
          <a:stretch>
            <a:fillRect/>
          </a:stretch>
        </p:blipFill>
        <p:spPr>
          <a:xfrm>
            <a:off x="5664634" y="5597455"/>
            <a:ext cx="487363" cy="487362"/>
          </a:xfrm>
          <a:prstGeom prst="rect">
            <a:avLst/>
          </a:prstGeom>
        </p:spPr>
      </p:pic>
    </p:spTree>
    <p:extLst>
      <p:ext uri="{BB962C8B-B14F-4D97-AF65-F5344CB8AC3E}">
        <p14:creationId xmlns:p14="http://schemas.microsoft.com/office/powerpoint/2010/main" val="2651644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03"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703" fill="hold"/>
                                        <p:tgtEl>
                                          <p:spTgt spid="13"/>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4170" fill="hold"/>
                                        <p:tgtEl>
                                          <p:spTgt spid="14"/>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4004" fill="hold"/>
                                        <p:tgtEl>
                                          <p:spTgt spid="15"/>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3536" fill="hold"/>
                                        <p:tgtEl>
                                          <p:spTgt spid="16"/>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4471" fill="hold"/>
                                        <p:tgtEl>
                                          <p:spTgt spid="17"/>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3803"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31" fill="hold" display="0">
                  <p:stCondLst>
                    <p:cond delay="indefinite"/>
                  </p:stCondLst>
                  <p:endCondLst>
                    <p:cond evt="onStopAudio" delay="0">
                      <p:tgtEl>
                        <p:sldTgt/>
                      </p:tgtEl>
                    </p:cond>
                  </p:endCondLst>
                </p:cTn>
                <p:tgtEl>
                  <p:spTgt spid="12"/>
                </p:tgtEl>
              </p:cMediaNode>
            </p:audio>
            <p:audio>
              <p:cMediaNode vol="80000">
                <p:cTn id="32" fill="hold" display="0">
                  <p:stCondLst>
                    <p:cond delay="indefinite"/>
                  </p:stCondLst>
                  <p:endCondLst>
                    <p:cond evt="onStopAudio" delay="0">
                      <p:tgtEl>
                        <p:sldTgt/>
                      </p:tgtEl>
                    </p:cond>
                  </p:endCondLst>
                </p:cTn>
                <p:tgtEl>
                  <p:spTgt spid="13"/>
                </p:tgtEl>
              </p:cMediaNode>
            </p:audio>
            <p:audio>
              <p:cMediaNode vol="80000">
                <p:cTn id="33" fill="hold" display="0">
                  <p:stCondLst>
                    <p:cond delay="indefinite"/>
                  </p:stCondLst>
                  <p:endCondLst>
                    <p:cond evt="onStopAudio" delay="0">
                      <p:tgtEl>
                        <p:sldTgt/>
                      </p:tgtEl>
                    </p:cond>
                  </p:endCondLst>
                </p:cTn>
                <p:tgtEl>
                  <p:spTgt spid="14"/>
                </p:tgtEl>
              </p:cMediaNode>
            </p:audio>
            <p:audio>
              <p:cMediaNode vol="80000">
                <p:cTn id="34" fill="hold" display="0">
                  <p:stCondLst>
                    <p:cond delay="indefinite"/>
                  </p:stCondLst>
                  <p:endCondLst>
                    <p:cond evt="onStopAudio" delay="0">
                      <p:tgtEl>
                        <p:sldTgt/>
                      </p:tgtEl>
                    </p:cond>
                  </p:endCondLst>
                </p:cTn>
                <p:tgtEl>
                  <p:spTgt spid="15"/>
                </p:tgtEl>
              </p:cMediaNode>
            </p:audio>
            <p:audio>
              <p:cMediaNode vol="80000">
                <p:cTn id="35" fill="hold" display="0">
                  <p:stCondLst>
                    <p:cond delay="indefinite"/>
                  </p:stCondLst>
                  <p:endCondLst>
                    <p:cond evt="onStopAudio" delay="0">
                      <p:tgtEl>
                        <p:sldTgt/>
                      </p:tgtEl>
                    </p:cond>
                  </p:endCondLst>
                </p:cTn>
                <p:tgtEl>
                  <p:spTgt spid="16"/>
                </p:tgtEl>
              </p:cMediaNode>
            </p:audio>
            <p:audio>
              <p:cMediaNode vol="80000">
                <p:cTn id="36" fill="hold" display="0">
                  <p:stCondLst>
                    <p:cond delay="indefinite"/>
                  </p:stCondLst>
                  <p:endCondLst>
                    <p:cond evt="onStopAudio" delay="0">
                      <p:tgtEl>
                        <p:sldTgt/>
                      </p:tgtEl>
                    </p:cond>
                  </p:endCondLst>
                </p:cTn>
                <p:tgtEl>
                  <p:spTgt spid="17"/>
                </p:tgtEl>
              </p:cMediaNode>
            </p:audio>
            <p:audio>
              <p:cMediaNode vol="80000">
                <p:cTn id="37" fill="hold" display="0">
                  <p:stCondLst>
                    <p:cond delay="indefinite"/>
                  </p:stCondLst>
                  <p:endCondLst>
                    <p:cond evt="onStopAudio" delay="0">
                      <p:tgtEl>
                        <p:sldTgt/>
                      </p:tgtEl>
                    </p:cond>
                  </p:endCondLst>
                </p:cTn>
                <p:tgtEl>
                  <p:spTgt spid="1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81987">
              <a:schemeClr val="accent6">
                <a:lumMod val="50000"/>
              </a:schemeClr>
            </a:gs>
            <a:gs pos="35040">
              <a:srgbClr val="020B11"/>
            </a:gs>
            <a:gs pos="11979">
              <a:schemeClr val="accent4">
                <a:lumMod val="50000"/>
              </a:schemeClr>
            </a:gs>
            <a:gs pos="0">
              <a:schemeClr val="accent4"/>
            </a:gs>
            <a:gs pos="99000">
              <a:schemeClr val="tx2"/>
            </a:gs>
          </a:gsLst>
          <a:lin ang="2700000" scaled="1"/>
          <a:tileRect/>
        </a:gradFill>
        <a:effectLst/>
      </p:bgPr>
    </p:bg>
    <p:spTree>
      <p:nvGrpSpPr>
        <p:cNvPr id="1" name=""/>
        <p:cNvGrpSpPr/>
        <p:nvPr/>
      </p:nvGrpSpPr>
      <p:grpSpPr>
        <a:xfrm>
          <a:off x="0" y="0"/>
          <a:ext cx="0" cy="0"/>
          <a:chOff x="0" y="0"/>
          <a:chExt cx="0" cy="0"/>
        </a:xfrm>
      </p:grpSpPr>
      <p:sp>
        <p:nvSpPr>
          <p:cNvPr id="7" name="Footer Placeholder 6">
            <a:extLst>
              <a:ext uri="{FF2B5EF4-FFF2-40B4-BE49-F238E27FC236}">
                <a16:creationId xmlns:a16="http://schemas.microsoft.com/office/drawing/2014/main" id="{5E9CB88C-46F1-B20A-7CD0-677AE9BB8D39}"/>
              </a:ext>
            </a:extLst>
          </p:cNvPr>
          <p:cNvSpPr>
            <a:spLocks noGrp="1"/>
          </p:cNvSpPr>
          <p:nvPr>
            <p:ph type="ftr" sz="quarter" idx="4294967295"/>
          </p:nvPr>
        </p:nvSpPr>
        <p:spPr>
          <a:xfrm>
            <a:off x="0" y="6237288"/>
            <a:ext cx="4114800" cy="365125"/>
          </a:xfrm>
        </p:spPr>
        <p:txBody>
          <a:bodyPr/>
          <a:lstStyle/>
          <a:p>
            <a:r>
              <a:rPr lang="en-US" dirty="0"/>
              <a:t>Speech Emotion Recognition</a:t>
            </a:r>
          </a:p>
        </p:txBody>
      </p:sp>
      <p:sp>
        <p:nvSpPr>
          <p:cNvPr id="8" name="Slide Number Placeholder 7">
            <a:extLst>
              <a:ext uri="{FF2B5EF4-FFF2-40B4-BE49-F238E27FC236}">
                <a16:creationId xmlns:a16="http://schemas.microsoft.com/office/drawing/2014/main" id="{75DB9CD1-A318-61D1-E484-5E589907C6FC}"/>
              </a:ext>
            </a:extLst>
          </p:cNvPr>
          <p:cNvSpPr>
            <a:spLocks noGrp="1"/>
          </p:cNvSpPr>
          <p:nvPr>
            <p:ph type="sldNum" sz="quarter" idx="4294967295"/>
          </p:nvPr>
        </p:nvSpPr>
        <p:spPr>
          <a:xfrm>
            <a:off x="9448800" y="6226175"/>
            <a:ext cx="2743200" cy="365125"/>
          </a:xfrm>
        </p:spPr>
        <p:txBody>
          <a:bodyPr/>
          <a:lstStyle/>
          <a:p>
            <a:fld id="{FE024F78-56A6-7740-B68D-8D4D026EDF3F}" type="slidenum">
              <a:rPr lang="en-US" smtClean="0"/>
              <a:pPr/>
              <a:t>6</a:t>
            </a:fld>
            <a:endParaRPr lang="en-US" dirty="0"/>
          </a:p>
        </p:txBody>
      </p:sp>
      <p:sp>
        <p:nvSpPr>
          <p:cNvPr id="14" name="Cylinder 13">
            <a:extLst>
              <a:ext uri="{FF2B5EF4-FFF2-40B4-BE49-F238E27FC236}">
                <a16:creationId xmlns:a16="http://schemas.microsoft.com/office/drawing/2014/main" id="{63CAEF8D-BCD0-4B41-0078-1F0BF32672D9}"/>
              </a:ext>
            </a:extLst>
          </p:cNvPr>
          <p:cNvSpPr/>
          <p:nvPr/>
        </p:nvSpPr>
        <p:spPr>
          <a:xfrm>
            <a:off x="643082" y="1398095"/>
            <a:ext cx="1184564" cy="899376"/>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Dataset</a:t>
            </a:r>
          </a:p>
        </p:txBody>
      </p:sp>
      <p:sp>
        <p:nvSpPr>
          <p:cNvPr id="15" name="Title 1">
            <a:extLst>
              <a:ext uri="{FF2B5EF4-FFF2-40B4-BE49-F238E27FC236}">
                <a16:creationId xmlns:a16="http://schemas.microsoft.com/office/drawing/2014/main" id="{33164C64-47D5-BABA-F9F5-AA78000BC388}"/>
              </a:ext>
            </a:extLst>
          </p:cNvPr>
          <p:cNvSpPr txBox="1">
            <a:spLocks/>
          </p:cNvSpPr>
          <p:nvPr/>
        </p:nvSpPr>
        <p:spPr>
          <a:xfrm>
            <a:off x="838199" y="118773"/>
            <a:ext cx="10515601" cy="899377"/>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spc="2200" baseline="0">
                <a:solidFill>
                  <a:schemeClr val="accent5"/>
                </a:solidFill>
                <a:latin typeface="+mj-lt"/>
                <a:ea typeface="+mj-ea"/>
                <a:cs typeface="Biome" panose="020B0503030204020804" pitchFamily="34" charset="0"/>
              </a:defRPr>
            </a:lvl1pPr>
          </a:lstStyle>
          <a:p>
            <a:r>
              <a:rPr lang="en-US" sz="4400" spc="0" dirty="0">
                <a:solidFill>
                  <a:schemeClr val="bg1"/>
                </a:solidFill>
              </a:rPr>
              <a:t>Architecture</a:t>
            </a:r>
          </a:p>
        </p:txBody>
      </p:sp>
      <p:sp>
        <p:nvSpPr>
          <p:cNvPr id="18" name="Arrow: Right 17">
            <a:extLst>
              <a:ext uri="{FF2B5EF4-FFF2-40B4-BE49-F238E27FC236}">
                <a16:creationId xmlns:a16="http://schemas.microsoft.com/office/drawing/2014/main" id="{A6AA2C5B-5AD2-DC3C-D42E-9DE9B43168DD}"/>
              </a:ext>
            </a:extLst>
          </p:cNvPr>
          <p:cNvSpPr/>
          <p:nvPr/>
        </p:nvSpPr>
        <p:spPr>
          <a:xfrm>
            <a:off x="2057400" y="1665220"/>
            <a:ext cx="820881" cy="3651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94348516-2BA9-8B59-8D87-D0BC3E9C78C7}"/>
              </a:ext>
            </a:extLst>
          </p:cNvPr>
          <p:cNvSpPr>
            <a:spLocks/>
          </p:cNvSpPr>
          <p:nvPr/>
        </p:nvSpPr>
        <p:spPr>
          <a:xfrm>
            <a:off x="4883728" y="1249372"/>
            <a:ext cx="4320309" cy="52689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51522"/>
              </a:solidFill>
            </a:endParaRPr>
          </a:p>
        </p:txBody>
      </p:sp>
      <p:graphicFrame>
        <p:nvGraphicFramePr>
          <p:cNvPr id="20" name="Table 20">
            <a:extLst>
              <a:ext uri="{FF2B5EF4-FFF2-40B4-BE49-F238E27FC236}">
                <a16:creationId xmlns:a16="http://schemas.microsoft.com/office/drawing/2014/main" id="{3E36E015-8600-5354-8EFC-B252F8B50839}"/>
              </a:ext>
            </a:extLst>
          </p:cNvPr>
          <p:cNvGraphicFramePr>
            <a:graphicFrameLocks noGrp="1"/>
          </p:cNvGraphicFramePr>
          <p:nvPr>
            <p:extLst>
              <p:ext uri="{D42A27DB-BD31-4B8C-83A1-F6EECF244321}">
                <p14:modId xmlns:p14="http://schemas.microsoft.com/office/powerpoint/2010/main" val="1824846569"/>
              </p:ext>
            </p:extLst>
          </p:nvPr>
        </p:nvGraphicFramePr>
        <p:xfrm>
          <a:off x="5006108" y="1482023"/>
          <a:ext cx="1747984" cy="365760"/>
        </p:xfrm>
        <a:graphic>
          <a:graphicData uri="http://schemas.openxmlformats.org/drawingml/2006/table">
            <a:tbl>
              <a:tblPr bandRow="1">
                <a:tableStyleId>{D7AC3CCA-C797-4891-BE02-D94E43425B78}</a:tableStyleId>
              </a:tblPr>
              <a:tblGrid>
                <a:gridCol w="436996">
                  <a:extLst>
                    <a:ext uri="{9D8B030D-6E8A-4147-A177-3AD203B41FA5}">
                      <a16:colId xmlns:a16="http://schemas.microsoft.com/office/drawing/2014/main" val="2633544923"/>
                    </a:ext>
                  </a:extLst>
                </a:gridCol>
                <a:gridCol w="436996">
                  <a:extLst>
                    <a:ext uri="{9D8B030D-6E8A-4147-A177-3AD203B41FA5}">
                      <a16:colId xmlns:a16="http://schemas.microsoft.com/office/drawing/2014/main" val="4011222156"/>
                    </a:ext>
                  </a:extLst>
                </a:gridCol>
                <a:gridCol w="436996">
                  <a:extLst>
                    <a:ext uri="{9D8B030D-6E8A-4147-A177-3AD203B41FA5}">
                      <a16:colId xmlns:a16="http://schemas.microsoft.com/office/drawing/2014/main" val="3890611478"/>
                    </a:ext>
                  </a:extLst>
                </a:gridCol>
                <a:gridCol w="436996">
                  <a:extLst>
                    <a:ext uri="{9D8B030D-6E8A-4147-A177-3AD203B41FA5}">
                      <a16:colId xmlns:a16="http://schemas.microsoft.com/office/drawing/2014/main" val="2466728515"/>
                    </a:ext>
                  </a:extLst>
                </a:gridCol>
              </a:tblGrid>
              <a:tr h="318790">
                <a:tc>
                  <a:txBody>
                    <a:bodyPr/>
                    <a:lstStyle/>
                    <a:p>
                      <a:endParaRPr lang="en-US"/>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96205109"/>
                  </a:ext>
                </a:extLst>
              </a:tr>
            </a:tbl>
          </a:graphicData>
        </a:graphic>
      </p:graphicFrame>
      <p:graphicFrame>
        <p:nvGraphicFramePr>
          <p:cNvPr id="21" name="Table 20">
            <a:extLst>
              <a:ext uri="{FF2B5EF4-FFF2-40B4-BE49-F238E27FC236}">
                <a16:creationId xmlns:a16="http://schemas.microsoft.com/office/drawing/2014/main" id="{D1A0CF3E-AE4C-EB8E-55F6-4569B44314BD}"/>
              </a:ext>
            </a:extLst>
          </p:cNvPr>
          <p:cNvGraphicFramePr>
            <a:graphicFrameLocks noGrp="1"/>
          </p:cNvGraphicFramePr>
          <p:nvPr>
            <p:extLst>
              <p:ext uri="{D42A27DB-BD31-4B8C-83A1-F6EECF244321}">
                <p14:modId xmlns:p14="http://schemas.microsoft.com/office/powerpoint/2010/main" val="1706395480"/>
              </p:ext>
            </p:extLst>
          </p:nvPr>
        </p:nvGraphicFramePr>
        <p:xfrm>
          <a:off x="5006108" y="2152448"/>
          <a:ext cx="1747984" cy="365760"/>
        </p:xfrm>
        <a:graphic>
          <a:graphicData uri="http://schemas.openxmlformats.org/drawingml/2006/table">
            <a:tbl>
              <a:tblPr firstRow="1" bandRow="1">
                <a:tableStyleId>{D7AC3CCA-C797-4891-BE02-D94E43425B78}</a:tableStyleId>
              </a:tblPr>
              <a:tblGrid>
                <a:gridCol w="436996">
                  <a:extLst>
                    <a:ext uri="{9D8B030D-6E8A-4147-A177-3AD203B41FA5}">
                      <a16:colId xmlns:a16="http://schemas.microsoft.com/office/drawing/2014/main" val="2633544923"/>
                    </a:ext>
                  </a:extLst>
                </a:gridCol>
                <a:gridCol w="436996">
                  <a:extLst>
                    <a:ext uri="{9D8B030D-6E8A-4147-A177-3AD203B41FA5}">
                      <a16:colId xmlns:a16="http://schemas.microsoft.com/office/drawing/2014/main" val="4011222156"/>
                    </a:ext>
                  </a:extLst>
                </a:gridCol>
                <a:gridCol w="436996">
                  <a:extLst>
                    <a:ext uri="{9D8B030D-6E8A-4147-A177-3AD203B41FA5}">
                      <a16:colId xmlns:a16="http://schemas.microsoft.com/office/drawing/2014/main" val="3890611478"/>
                    </a:ext>
                  </a:extLst>
                </a:gridCol>
                <a:gridCol w="436996">
                  <a:extLst>
                    <a:ext uri="{9D8B030D-6E8A-4147-A177-3AD203B41FA5}">
                      <a16:colId xmlns:a16="http://schemas.microsoft.com/office/drawing/2014/main" val="2466728515"/>
                    </a:ext>
                  </a:extLst>
                </a:gridCol>
              </a:tblGrid>
              <a:tr h="0">
                <a:tc>
                  <a:txBody>
                    <a:bodyPr/>
                    <a:lstStyle/>
                    <a:p>
                      <a:endParaRPr lang="en-US"/>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tc>
                  <a:txBody>
                    <a:bodyPr/>
                    <a:lstStyle/>
                    <a:p>
                      <a:endParaRPr lang="en-US"/>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tc>
                  <a:txBody>
                    <a:bodyPr/>
                    <a:lstStyle/>
                    <a:p>
                      <a:endParaRPr lang="en-US"/>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tc>
                  <a:txBody>
                    <a:bodyPr/>
                    <a:lstStyle/>
                    <a:p>
                      <a:endParaRPr lang="en-US" dirty="0"/>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2696205109"/>
                  </a:ext>
                </a:extLst>
              </a:tr>
            </a:tbl>
          </a:graphicData>
        </a:graphic>
      </p:graphicFrame>
      <p:graphicFrame>
        <p:nvGraphicFramePr>
          <p:cNvPr id="22" name="Table 20">
            <a:extLst>
              <a:ext uri="{FF2B5EF4-FFF2-40B4-BE49-F238E27FC236}">
                <a16:creationId xmlns:a16="http://schemas.microsoft.com/office/drawing/2014/main" id="{7233434E-C567-1B11-9262-C8B8EC1676F8}"/>
              </a:ext>
            </a:extLst>
          </p:cNvPr>
          <p:cNvGraphicFramePr>
            <a:graphicFrameLocks noGrp="1"/>
          </p:cNvGraphicFramePr>
          <p:nvPr>
            <p:extLst>
              <p:ext uri="{D42A27DB-BD31-4B8C-83A1-F6EECF244321}">
                <p14:modId xmlns:p14="http://schemas.microsoft.com/office/powerpoint/2010/main" val="4142767948"/>
              </p:ext>
            </p:extLst>
          </p:nvPr>
        </p:nvGraphicFramePr>
        <p:xfrm>
          <a:off x="5006108" y="2567625"/>
          <a:ext cx="1747984" cy="365760"/>
        </p:xfrm>
        <a:graphic>
          <a:graphicData uri="http://schemas.openxmlformats.org/drawingml/2006/table">
            <a:tbl>
              <a:tblPr firstRow="1" bandRow="1">
                <a:tableStyleId>{D7AC3CCA-C797-4891-BE02-D94E43425B78}</a:tableStyleId>
              </a:tblPr>
              <a:tblGrid>
                <a:gridCol w="436996">
                  <a:extLst>
                    <a:ext uri="{9D8B030D-6E8A-4147-A177-3AD203B41FA5}">
                      <a16:colId xmlns:a16="http://schemas.microsoft.com/office/drawing/2014/main" val="2633544923"/>
                    </a:ext>
                  </a:extLst>
                </a:gridCol>
                <a:gridCol w="436996">
                  <a:extLst>
                    <a:ext uri="{9D8B030D-6E8A-4147-A177-3AD203B41FA5}">
                      <a16:colId xmlns:a16="http://schemas.microsoft.com/office/drawing/2014/main" val="4011222156"/>
                    </a:ext>
                  </a:extLst>
                </a:gridCol>
                <a:gridCol w="436996">
                  <a:extLst>
                    <a:ext uri="{9D8B030D-6E8A-4147-A177-3AD203B41FA5}">
                      <a16:colId xmlns:a16="http://schemas.microsoft.com/office/drawing/2014/main" val="3890611478"/>
                    </a:ext>
                  </a:extLst>
                </a:gridCol>
                <a:gridCol w="436996">
                  <a:extLst>
                    <a:ext uri="{9D8B030D-6E8A-4147-A177-3AD203B41FA5}">
                      <a16:colId xmlns:a16="http://schemas.microsoft.com/office/drawing/2014/main" val="2466728515"/>
                    </a:ext>
                  </a:extLst>
                </a:gridCol>
              </a:tblGrid>
              <a:tr h="318790">
                <a:tc>
                  <a:txBody>
                    <a:bodyPr/>
                    <a:lstStyle/>
                    <a:p>
                      <a:endParaRPr lang="en-US"/>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tc>
                  <a:txBody>
                    <a:bodyPr/>
                    <a:lstStyle/>
                    <a:p>
                      <a:endParaRPr lang="en-US"/>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tc>
                  <a:txBody>
                    <a:bodyPr/>
                    <a:lstStyle/>
                    <a:p>
                      <a:endParaRPr lang="en-US"/>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tc>
                  <a:txBody>
                    <a:bodyPr/>
                    <a:lstStyle/>
                    <a:p>
                      <a:endParaRPr lang="en-US" dirty="0"/>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2696205109"/>
                  </a:ext>
                </a:extLst>
              </a:tr>
            </a:tbl>
          </a:graphicData>
        </a:graphic>
      </p:graphicFrame>
      <p:graphicFrame>
        <p:nvGraphicFramePr>
          <p:cNvPr id="23" name="Table 22">
            <a:extLst>
              <a:ext uri="{FF2B5EF4-FFF2-40B4-BE49-F238E27FC236}">
                <a16:creationId xmlns:a16="http://schemas.microsoft.com/office/drawing/2014/main" id="{96BDCC47-1E3D-C6A8-0E1F-E908E6BEB37A}"/>
              </a:ext>
            </a:extLst>
          </p:cNvPr>
          <p:cNvGraphicFramePr>
            <a:graphicFrameLocks noGrp="1"/>
          </p:cNvGraphicFramePr>
          <p:nvPr>
            <p:extLst>
              <p:ext uri="{D42A27DB-BD31-4B8C-83A1-F6EECF244321}">
                <p14:modId xmlns:p14="http://schemas.microsoft.com/office/powerpoint/2010/main" val="2817374775"/>
              </p:ext>
            </p:extLst>
          </p:nvPr>
        </p:nvGraphicFramePr>
        <p:xfrm>
          <a:off x="5006108" y="3178814"/>
          <a:ext cx="2568864" cy="365760"/>
        </p:xfrm>
        <a:graphic>
          <a:graphicData uri="http://schemas.openxmlformats.org/drawingml/2006/table">
            <a:tbl>
              <a:tblPr firstRow="1" bandRow="1">
                <a:tableStyleId>{D7AC3CCA-C797-4891-BE02-D94E43425B78}</a:tableStyleId>
              </a:tblPr>
              <a:tblGrid>
                <a:gridCol w="428144">
                  <a:extLst>
                    <a:ext uri="{9D8B030D-6E8A-4147-A177-3AD203B41FA5}">
                      <a16:colId xmlns:a16="http://schemas.microsoft.com/office/drawing/2014/main" val="2633544923"/>
                    </a:ext>
                  </a:extLst>
                </a:gridCol>
                <a:gridCol w="428144">
                  <a:extLst>
                    <a:ext uri="{9D8B030D-6E8A-4147-A177-3AD203B41FA5}">
                      <a16:colId xmlns:a16="http://schemas.microsoft.com/office/drawing/2014/main" val="4011222156"/>
                    </a:ext>
                  </a:extLst>
                </a:gridCol>
                <a:gridCol w="428144">
                  <a:extLst>
                    <a:ext uri="{9D8B030D-6E8A-4147-A177-3AD203B41FA5}">
                      <a16:colId xmlns:a16="http://schemas.microsoft.com/office/drawing/2014/main" val="3890611478"/>
                    </a:ext>
                  </a:extLst>
                </a:gridCol>
                <a:gridCol w="428144">
                  <a:extLst>
                    <a:ext uri="{9D8B030D-6E8A-4147-A177-3AD203B41FA5}">
                      <a16:colId xmlns:a16="http://schemas.microsoft.com/office/drawing/2014/main" val="2466728515"/>
                    </a:ext>
                  </a:extLst>
                </a:gridCol>
                <a:gridCol w="428144">
                  <a:extLst>
                    <a:ext uri="{9D8B030D-6E8A-4147-A177-3AD203B41FA5}">
                      <a16:colId xmlns:a16="http://schemas.microsoft.com/office/drawing/2014/main" val="1246966869"/>
                    </a:ext>
                  </a:extLst>
                </a:gridCol>
                <a:gridCol w="428144">
                  <a:extLst>
                    <a:ext uri="{9D8B030D-6E8A-4147-A177-3AD203B41FA5}">
                      <a16:colId xmlns:a16="http://schemas.microsoft.com/office/drawing/2014/main" val="2113583111"/>
                    </a:ext>
                  </a:extLst>
                </a:gridCol>
              </a:tblGrid>
              <a:tr h="0">
                <a:tc>
                  <a:txBody>
                    <a:bodyPr/>
                    <a:lstStyle/>
                    <a:p>
                      <a:endParaRPr lang="en-US"/>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tc>
                  <a:txBody>
                    <a:bodyPr/>
                    <a:lstStyle/>
                    <a:p>
                      <a:endParaRPr lang="en-US"/>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tc>
                  <a:txBody>
                    <a:bodyPr/>
                    <a:lstStyle/>
                    <a:p>
                      <a:endParaRPr lang="en-US"/>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tc>
                  <a:txBody>
                    <a:bodyPr/>
                    <a:lstStyle/>
                    <a:p>
                      <a:endParaRPr lang="en-US" dirty="0"/>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tc>
                  <a:txBody>
                    <a:bodyPr/>
                    <a:lstStyle/>
                    <a:p>
                      <a:endParaRPr lang="en-US" dirty="0"/>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solidFill>
                      <a:srgbClr val="C00000"/>
                    </a:solidFill>
                  </a:tcPr>
                </a:tc>
                <a:tc>
                  <a:txBody>
                    <a:bodyPr/>
                    <a:lstStyle/>
                    <a:p>
                      <a:endParaRPr lang="en-US" dirty="0"/>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solidFill>
                      <a:srgbClr val="C00000"/>
                    </a:solidFill>
                  </a:tcPr>
                </a:tc>
                <a:extLst>
                  <a:ext uri="{0D108BD9-81ED-4DB2-BD59-A6C34878D82A}">
                    <a16:rowId xmlns:a16="http://schemas.microsoft.com/office/drawing/2014/main" val="2696205109"/>
                  </a:ext>
                </a:extLst>
              </a:tr>
            </a:tbl>
          </a:graphicData>
        </a:graphic>
      </p:graphicFrame>
      <p:graphicFrame>
        <p:nvGraphicFramePr>
          <p:cNvPr id="24" name="Table 20">
            <a:extLst>
              <a:ext uri="{FF2B5EF4-FFF2-40B4-BE49-F238E27FC236}">
                <a16:creationId xmlns:a16="http://schemas.microsoft.com/office/drawing/2014/main" id="{17194C41-18E4-F122-711E-9E5813A1376A}"/>
              </a:ext>
            </a:extLst>
          </p:cNvPr>
          <p:cNvGraphicFramePr>
            <a:graphicFrameLocks noGrp="1"/>
          </p:cNvGraphicFramePr>
          <p:nvPr>
            <p:extLst>
              <p:ext uri="{D42A27DB-BD31-4B8C-83A1-F6EECF244321}">
                <p14:modId xmlns:p14="http://schemas.microsoft.com/office/powerpoint/2010/main" val="1384753189"/>
              </p:ext>
            </p:extLst>
          </p:nvPr>
        </p:nvGraphicFramePr>
        <p:xfrm>
          <a:off x="5006108" y="3593991"/>
          <a:ext cx="1714272" cy="365760"/>
        </p:xfrm>
        <a:graphic>
          <a:graphicData uri="http://schemas.openxmlformats.org/drawingml/2006/table">
            <a:tbl>
              <a:tblPr firstRow="1" bandRow="1">
                <a:tableStyleId>{D7AC3CCA-C797-4891-BE02-D94E43425B78}</a:tableStyleId>
              </a:tblPr>
              <a:tblGrid>
                <a:gridCol w="428568">
                  <a:extLst>
                    <a:ext uri="{9D8B030D-6E8A-4147-A177-3AD203B41FA5}">
                      <a16:colId xmlns:a16="http://schemas.microsoft.com/office/drawing/2014/main" val="2633544923"/>
                    </a:ext>
                  </a:extLst>
                </a:gridCol>
                <a:gridCol w="428568">
                  <a:extLst>
                    <a:ext uri="{9D8B030D-6E8A-4147-A177-3AD203B41FA5}">
                      <a16:colId xmlns:a16="http://schemas.microsoft.com/office/drawing/2014/main" val="4011222156"/>
                    </a:ext>
                  </a:extLst>
                </a:gridCol>
                <a:gridCol w="428568">
                  <a:extLst>
                    <a:ext uri="{9D8B030D-6E8A-4147-A177-3AD203B41FA5}">
                      <a16:colId xmlns:a16="http://schemas.microsoft.com/office/drawing/2014/main" val="3890611478"/>
                    </a:ext>
                  </a:extLst>
                </a:gridCol>
                <a:gridCol w="428568">
                  <a:extLst>
                    <a:ext uri="{9D8B030D-6E8A-4147-A177-3AD203B41FA5}">
                      <a16:colId xmlns:a16="http://schemas.microsoft.com/office/drawing/2014/main" val="2466728515"/>
                    </a:ext>
                  </a:extLst>
                </a:gridCol>
              </a:tblGrid>
              <a:tr h="318790">
                <a:tc>
                  <a:txBody>
                    <a:bodyPr/>
                    <a:lstStyle/>
                    <a:p>
                      <a:endParaRPr lang="en-US"/>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tc>
                  <a:txBody>
                    <a:bodyPr/>
                    <a:lstStyle/>
                    <a:p>
                      <a:endParaRPr lang="en-US"/>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tc>
                  <a:txBody>
                    <a:bodyPr/>
                    <a:lstStyle/>
                    <a:p>
                      <a:endParaRPr lang="en-US"/>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tc>
                  <a:txBody>
                    <a:bodyPr/>
                    <a:lstStyle/>
                    <a:p>
                      <a:endParaRPr lang="en-US" dirty="0"/>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solidFill>
                      <a:srgbClr val="92D050"/>
                    </a:solidFill>
                  </a:tcPr>
                </a:tc>
                <a:extLst>
                  <a:ext uri="{0D108BD9-81ED-4DB2-BD59-A6C34878D82A}">
                    <a16:rowId xmlns:a16="http://schemas.microsoft.com/office/drawing/2014/main" val="2696205109"/>
                  </a:ext>
                </a:extLst>
              </a:tr>
            </a:tbl>
          </a:graphicData>
        </a:graphic>
      </p:graphicFrame>
      <p:pic>
        <p:nvPicPr>
          <p:cNvPr id="28" name="Picture 27" descr="A black background with a black square&#10;&#10;Description automatically generated with medium confidence">
            <a:extLst>
              <a:ext uri="{FF2B5EF4-FFF2-40B4-BE49-F238E27FC236}">
                <a16:creationId xmlns:a16="http://schemas.microsoft.com/office/drawing/2014/main" id="{EE41D2DD-3ED0-D709-2A6F-C67FBDFFBFA9}"/>
              </a:ext>
            </a:extLst>
          </p:cNvPr>
          <p:cNvPicPr>
            <a:picLocks noChangeAspect="1"/>
          </p:cNvPicPr>
          <p:nvPr/>
        </p:nvPicPr>
        <p:blipFill>
          <a:blip r:embed="rId2"/>
          <a:stretch>
            <a:fillRect/>
          </a:stretch>
        </p:blipFill>
        <p:spPr>
          <a:xfrm>
            <a:off x="8288483" y="4179769"/>
            <a:ext cx="802410" cy="802410"/>
          </a:xfrm>
          <a:prstGeom prst="rect">
            <a:avLst/>
          </a:prstGeom>
        </p:spPr>
      </p:pic>
      <p:pic>
        <p:nvPicPr>
          <p:cNvPr id="30" name="Picture 29" descr="A black background with a black square&#10;&#10;Description automatically generated with medium confidence">
            <a:extLst>
              <a:ext uri="{FF2B5EF4-FFF2-40B4-BE49-F238E27FC236}">
                <a16:creationId xmlns:a16="http://schemas.microsoft.com/office/drawing/2014/main" id="{814BD054-10C5-AA10-89F0-CCDA4B084A6F}"/>
              </a:ext>
            </a:extLst>
          </p:cNvPr>
          <p:cNvPicPr>
            <a:picLocks noChangeAspect="1"/>
          </p:cNvPicPr>
          <p:nvPr/>
        </p:nvPicPr>
        <p:blipFill>
          <a:blip r:embed="rId3"/>
          <a:stretch>
            <a:fillRect/>
          </a:stretch>
        </p:blipFill>
        <p:spPr>
          <a:xfrm>
            <a:off x="8319657" y="1263698"/>
            <a:ext cx="802410" cy="802410"/>
          </a:xfrm>
          <a:prstGeom prst="rect">
            <a:avLst/>
          </a:prstGeom>
        </p:spPr>
      </p:pic>
      <p:graphicFrame>
        <p:nvGraphicFramePr>
          <p:cNvPr id="31" name="Table 30">
            <a:extLst>
              <a:ext uri="{FF2B5EF4-FFF2-40B4-BE49-F238E27FC236}">
                <a16:creationId xmlns:a16="http://schemas.microsoft.com/office/drawing/2014/main" id="{3E29AAC8-1C8F-8A1F-47A1-B82D9EB28716}"/>
              </a:ext>
            </a:extLst>
          </p:cNvPr>
          <p:cNvGraphicFramePr>
            <a:graphicFrameLocks noGrp="1"/>
          </p:cNvGraphicFramePr>
          <p:nvPr>
            <p:extLst>
              <p:ext uri="{D42A27DB-BD31-4B8C-83A1-F6EECF244321}">
                <p14:modId xmlns:p14="http://schemas.microsoft.com/office/powerpoint/2010/main" val="180535819"/>
              </p:ext>
            </p:extLst>
          </p:nvPr>
        </p:nvGraphicFramePr>
        <p:xfrm>
          <a:off x="5006108" y="4201242"/>
          <a:ext cx="2142840" cy="365760"/>
        </p:xfrm>
        <a:graphic>
          <a:graphicData uri="http://schemas.openxmlformats.org/drawingml/2006/table">
            <a:tbl>
              <a:tblPr firstRow="1" bandRow="1">
                <a:tableStyleId>{D7AC3CCA-C797-4891-BE02-D94E43425B78}</a:tableStyleId>
              </a:tblPr>
              <a:tblGrid>
                <a:gridCol w="428568">
                  <a:extLst>
                    <a:ext uri="{9D8B030D-6E8A-4147-A177-3AD203B41FA5}">
                      <a16:colId xmlns:a16="http://schemas.microsoft.com/office/drawing/2014/main" val="2633544923"/>
                    </a:ext>
                  </a:extLst>
                </a:gridCol>
                <a:gridCol w="428568">
                  <a:extLst>
                    <a:ext uri="{9D8B030D-6E8A-4147-A177-3AD203B41FA5}">
                      <a16:colId xmlns:a16="http://schemas.microsoft.com/office/drawing/2014/main" val="4011222156"/>
                    </a:ext>
                  </a:extLst>
                </a:gridCol>
                <a:gridCol w="428568">
                  <a:extLst>
                    <a:ext uri="{9D8B030D-6E8A-4147-A177-3AD203B41FA5}">
                      <a16:colId xmlns:a16="http://schemas.microsoft.com/office/drawing/2014/main" val="3890611478"/>
                    </a:ext>
                  </a:extLst>
                </a:gridCol>
                <a:gridCol w="428568">
                  <a:extLst>
                    <a:ext uri="{9D8B030D-6E8A-4147-A177-3AD203B41FA5}">
                      <a16:colId xmlns:a16="http://schemas.microsoft.com/office/drawing/2014/main" val="2466728515"/>
                    </a:ext>
                  </a:extLst>
                </a:gridCol>
                <a:gridCol w="428568">
                  <a:extLst>
                    <a:ext uri="{9D8B030D-6E8A-4147-A177-3AD203B41FA5}">
                      <a16:colId xmlns:a16="http://schemas.microsoft.com/office/drawing/2014/main" val="1246966869"/>
                    </a:ext>
                  </a:extLst>
                </a:gridCol>
              </a:tblGrid>
              <a:tr h="0">
                <a:tc>
                  <a:txBody>
                    <a:bodyPr/>
                    <a:lstStyle/>
                    <a:p>
                      <a:endParaRPr lang="en-US"/>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tc>
                  <a:txBody>
                    <a:bodyPr/>
                    <a:lstStyle/>
                    <a:p>
                      <a:endParaRPr lang="en-US"/>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tc>
                  <a:txBody>
                    <a:bodyPr/>
                    <a:lstStyle/>
                    <a:p>
                      <a:endParaRPr lang="en-US"/>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tc>
                  <a:txBody>
                    <a:bodyPr/>
                    <a:lstStyle/>
                    <a:p>
                      <a:endParaRPr lang="en-US" sz="1800" b="1" kern="1200" dirty="0">
                        <a:solidFill>
                          <a:srgbClr val="051522"/>
                        </a:solidFill>
                        <a:latin typeface="+mn-lt"/>
                        <a:ea typeface="+mn-ea"/>
                        <a:cs typeface="+mn-cs"/>
                      </a:endParaRPr>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tc>
                  <a:txBody>
                    <a:bodyPr/>
                    <a:lstStyle/>
                    <a:p>
                      <a:endParaRPr lang="en-US" sz="1800" b="1" kern="1200" dirty="0">
                        <a:solidFill>
                          <a:srgbClr val="051522"/>
                        </a:solidFill>
                        <a:latin typeface="+mn-lt"/>
                        <a:ea typeface="+mn-ea"/>
                        <a:cs typeface="+mn-cs"/>
                      </a:endParaRPr>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2696205109"/>
                  </a:ext>
                </a:extLst>
              </a:tr>
            </a:tbl>
          </a:graphicData>
        </a:graphic>
      </p:graphicFrame>
      <p:graphicFrame>
        <p:nvGraphicFramePr>
          <p:cNvPr id="32" name="Table 20">
            <a:extLst>
              <a:ext uri="{FF2B5EF4-FFF2-40B4-BE49-F238E27FC236}">
                <a16:creationId xmlns:a16="http://schemas.microsoft.com/office/drawing/2014/main" id="{D2E21AC4-EE07-3D4C-482D-61ABF046FCF2}"/>
              </a:ext>
            </a:extLst>
          </p:cNvPr>
          <p:cNvGraphicFramePr>
            <a:graphicFrameLocks noGrp="1"/>
          </p:cNvGraphicFramePr>
          <p:nvPr>
            <p:extLst>
              <p:ext uri="{D42A27DB-BD31-4B8C-83A1-F6EECF244321}">
                <p14:modId xmlns:p14="http://schemas.microsoft.com/office/powerpoint/2010/main" val="3305409962"/>
              </p:ext>
            </p:extLst>
          </p:nvPr>
        </p:nvGraphicFramePr>
        <p:xfrm>
          <a:off x="5006108" y="4616419"/>
          <a:ext cx="2142840" cy="365760"/>
        </p:xfrm>
        <a:graphic>
          <a:graphicData uri="http://schemas.openxmlformats.org/drawingml/2006/table">
            <a:tbl>
              <a:tblPr firstRow="1" bandRow="1">
                <a:tableStyleId>{D7AC3CCA-C797-4891-BE02-D94E43425B78}</a:tableStyleId>
              </a:tblPr>
              <a:tblGrid>
                <a:gridCol w="428568">
                  <a:extLst>
                    <a:ext uri="{9D8B030D-6E8A-4147-A177-3AD203B41FA5}">
                      <a16:colId xmlns:a16="http://schemas.microsoft.com/office/drawing/2014/main" val="2633544923"/>
                    </a:ext>
                  </a:extLst>
                </a:gridCol>
                <a:gridCol w="428568">
                  <a:extLst>
                    <a:ext uri="{9D8B030D-6E8A-4147-A177-3AD203B41FA5}">
                      <a16:colId xmlns:a16="http://schemas.microsoft.com/office/drawing/2014/main" val="4011222156"/>
                    </a:ext>
                  </a:extLst>
                </a:gridCol>
                <a:gridCol w="428568">
                  <a:extLst>
                    <a:ext uri="{9D8B030D-6E8A-4147-A177-3AD203B41FA5}">
                      <a16:colId xmlns:a16="http://schemas.microsoft.com/office/drawing/2014/main" val="3890611478"/>
                    </a:ext>
                  </a:extLst>
                </a:gridCol>
                <a:gridCol w="428568">
                  <a:extLst>
                    <a:ext uri="{9D8B030D-6E8A-4147-A177-3AD203B41FA5}">
                      <a16:colId xmlns:a16="http://schemas.microsoft.com/office/drawing/2014/main" val="2466728515"/>
                    </a:ext>
                  </a:extLst>
                </a:gridCol>
                <a:gridCol w="428568">
                  <a:extLst>
                    <a:ext uri="{9D8B030D-6E8A-4147-A177-3AD203B41FA5}">
                      <a16:colId xmlns:a16="http://schemas.microsoft.com/office/drawing/2014/main" val="1673999492"/>
                    </a:ext>
                  </a:extLst>
                </a:gridCol>
              </a:tblGrid>
              <a:tr h="318790">
                <a:tc>
                  <a:txBody>
                    <a:bodyPr/>
                    <a:lstStyle/>
                    <a:p>
                      <a:endParaRPr lang="en-US"/>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tc>
                  <a:txBody>
                    <a:bodyPr/>
                    <a:lstStyle/>
                    <a:p>
                      <a:endParaRPr lang="en-US"/>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tc>
                  <a:txBody>
                    <a:bodyPr/>
                    <a:lstStyle/>
                    <a:p>
                      <a:endParaRPr lang="en-US"/>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tc>
                  <a:txBody>
                    <a:bodyPr/>
                    <a:lstStyle/>
                    <a:p>
                      <a:endParaRPr lang="en-US" dirty="0"/>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tc>
                  <a:txBody>
                    <a:bodyPr/>
                    <a:lstStyle/>
                    <a:p>
                      <a:endParaRPr lang="en-US" dirty="0"/>
                    </a:p>
                  </a:txBody>
                  <a:tcPr>
                    <a:lnL w="28575" cap="flat" cmpd="sng" algn="ctr">
                      <a:solidFill>
                        <a:schemeClr val="tx1"/>
                      </a:solidFill>
                      <a:prstDash val="sysDot"/>
                      <a:round/>
                      <a:headEnd type="none" w="med" len="med"/>
                      <a:tailEnd type="none" w="med" len="med"/>
                    </a:lnL>
                    <a:lnR w="28575" cap="flat" cmpd="sng" algn="ctr">
                      <a:solidFill>
                        <a:schemeClr val="tx1"/>
                      </a:solidFill>
                      <a:prstDash val="sysDot"/>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2696205109"/>
                  </a:ext>
                </a:extLst>
              </a:tr>
            </a:tbl>
          </a:graphicData>
        </a:graphic>
      </p:graphicFrame>
      <p:graphicFrame>
        <p:nvGraphicFramePr>
          <p:cNvPr id="37" name="Table 34">
            <a:extLst>
              <a:ext uri="{FF2B5EF4-FFF2-40B4-BE49-F238E27FC236}">
                <a16:creationId xmlns:a16="http://schemas.microsoft.com/office/drawing/2014/main" id="{F6300F15-8817-63D6-5D49-74D896E003D1}"/>
              </a:ext>
            </a:extLst>
          </p:cNvPr>
          <p:cNvGraphicFramePr>
            <a:graphicFrameLocks noGrp="1"/>
          </p:cNvGraphicFramePr>
          <p:nvPr>
            <p:extLst>
              <p:ext uri="{D42A27DB-BD31-4B8C-83A1-F6EECF244321}">
                <p14:modId xmlns:p14="http://schemas.microsoft.com/office/powerpoint/2010/main" val="4190224547"/>
              </p:ext>
            </p:extLst>
          </p:nvPr>
        </p:nvGraphicFramePr>
        <p:xfrm>
          <a:off x="5158508" y="5145866"/>
          <a:ext cx="1365828" cy="1097280"/>
        </p:xfrm>
        <a:graphic>
          <a:graphicData uri="http://schemas.openxmlformats.org/drawingml/2006/table">
            <a:tbl>
              <a:tblPr firstRow="1" bandRow="1">
                <a:tableStyleId>{D7AC3CCA-C797-4891-BE02-D94E43425B78}</a:tableStyleId>
              </a:tblPr>
              <a:tblGrid>
                <a:gridCol w="341457">
                  <a:extLst>
                    <a:ext uri="{9D8B030D-6E8A-4147-A177-3AD203B41FA5}">
                      <a16:colId xmlns:a16="http://schemas.microsoft.com/office/drawing/2014/main" val="1564608833"/>
                    </a:ext>
                  </a:extLst>
                </a:gridCol>
                <a:gridCol w="341457">
                  <a:extLst>
                    <a:ext uri="{9D8B030D-6E8A-4147-A177-3AD203B41FA5}">
                      <a16:colId xmlns:a16="http://schemas.microsoft.com/office/drawing/2014/main" val="1801163916"/>
                    </a:ext>
                  </a:extLst>
                </a:gridCol>
                <a:gridCol w="341457">
                  <a:extLst>
                    <a:ext uri="{9D8B030D-6E8A-4147-A177-3AD203B41FA5}">
                      <a16:colId xmlns:a16="http://schemas.microsoft.com/office/drawing/2014/main" val="2152609715"/>
                    </a:ext>
                  </a:extLst>
                </a:gridCol>
                <a:gridCol w="341457">
                  <a:extLst>
                    <a:ext uri="{9D8B030D-6E8A-4147-A177-3AD203B41FA5}">
                      <a16:colId xmlns:a16="http://schemas.microsoft.com/office/drawing/2014/main" val="295629150"/>
                    </a:ext>
                  </a:extLst>
                </a:gridCol>
              </a:tblGrid>
              <a:tr h="335075">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340254299"/>
                  </a:ext>
                </a:extLst>
              </a:tr>
              <a:tr h="335075">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2743065733"/>
                  </a:ext>
                </a:extLst>
              </a:tr>
              <a:tr h="335075">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2523325252"/>
                  </a:ext>
                </a:extLst>
              </a:tr>
            </a:tbl>
          </a:graphicData>
        </a:graphic>
      </p:graphicFrame>
      <p:graphicFrame>
        <p:nvGraphicFramePr>
          <p:cNvPr id="34" name="Table 34">
            <a:extLst>
              <a:ext uri="{FF2B5EF4-FFF2-40B4-BE49-F238E27FC236}">
                <a16:creationId xmlns:a16="http://schemas.microsoft.com/office/drawing/2014/main" id="{5E6B7FCA-8681-38CF-3A39-1A465A4B93F2}"/>
              </a:ext>
            </a:extLst>
          </p:cNvPr>
          <p:cNvGraphicFramePr>
            <a:graphicFrameLocks noGrp="1"/>
          </p:cNvGraphicFramePr>
          <p:nvPr>
            <p:extLst>
              <p:ext uri="{D42A27DB-BD31-4B8C-83A1-F6EECF244321}">
                <p14:modId xmlns:p14="http://schemas.microsoft.com/office/powerpoint/2010/main" val="2032332451"/>
              </p:ext>
            </p:extLst>
          </p:nvPr>
        </p:nvGraphicFramePr>
        <p:xfrm>
          <a:off x="5006108" y="5275634"/>
          <a:ext cx="1365828" cy="1097280"/>
        </p:xfrm>
        <a:graphic>
          <a:graphicData uri="http://schemas.openxmlformats.org/drawingml/2006/table">
            <a:tbl>
              <a:tblPr firstRow="1" bandRow="1">
                <a:tableStyleId>{D7AC3CCA-C797-4891-BE02-D94E43425B78}</a:tableStyleId>
              </a:tblPr>
              <a:tblGrid>
                <a:gridCol w="341457">
                  <a:extLst>
                    <a:ext uri="{9D8B030D-6E8A-4147-A177-3AD203B41FA5}">
                      <a16:colId xmlns:a16="http://schemas.microsoft.com/office/drawing/2014/main" val="1564608833"/>
                    </a:ext>
                  </a:extLst>
                </a:gridCol>
                <a:gridCol w="341457">
                  <a:extLst>
                    <a:ext uri="{9D8B030D-6E8A-4147-A177-3AD203B41FA5}">
                      <a16:colId xmlns:a16="http://schemas.microsoft.com/office/drawing/2014/main" val="1801163916"/>
                    </a:ext>
                  </a:extLst>
                </a:gridCol>
                <a:gridCol w="341457">
                  <a:extLst>
                    <a:ext uri="{9D8B030D-6E8A-4147-A177-3AD203B41FA5}">
                      <a16:colId xmlns:a16="http://schemas.microsoft.com/office/drawing/2014/main" val="2152609715"/>
                    </a:ext>
                  </a:extLst>
                </a:gridCol>
                <a:gridCol w="341457">
                  <a:extLst>
                    <a:ext uri="{9D8B030D-6E8A-4147-A177-3AD203B41FA5}">
                      <a16:colId xmlns:a16="http://schemas.microsoft.com/office/drawing/2014/main" val="295629150"/>
                    </a:ext>
                  </a:extLst>
                </a:gridCol>
              </a:tblGrid>
              <a:tr h="335075">
                <a:tc>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2340254299"/>
                  </a:ext>
                </a:extLst>
              </a:tr>
              <a:tr h="335075">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2743065733"/>
                  </a:ext>
                </a:extLst>
              </a:tr>
              <a:tr h="335075">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2523325252"/>
                  </a:ext>
                </a:extLst>
              </a:tr>
            </a:tbl>
          </a:graphicData>
        </a:graphic>
      </p:graphicFrame>
      <p:pic>
        <p:nvPicPr>
          <p:cNvPr id="39" name="Picture 38" descr="A close-up of a radiogram&#10;&#10;Description automatically generated">
            <a:extLst>
              <a:ext uri="{FF2B5EF4-FFF2-40B4-BE49-F238E27FC236}">
                <a16:creationId xmlns:a16="http://schemas.microsoft.com/office/drawing/2014/main" id="{3B7E96AB-5B25-45F0-DEE3-A137B1A25E33}"/>
              </a:ext>
            </a:extLst>
          </p:cNvPr>
          <p:cNvPicPr>
            <a:picLocks noChangeAspect="1"/>
          </p:cNvPicPr>
          <p:nvPr/>
        </p:nvPicPr>
        <p:blipFill>
          <a:blip r:embed="rId4"/>
          <a:stretch>
            <a:fillRect/>
          </a:stretch>
        </p:blipFill>
        <p:spPr>
          <a:xfrm>
            <a:off x="7384474" y="5308766"/>
            <a:ext cx="1737593" cy="921091"/>
          </a:xfrm>
          <a:prstGeom prst="rect">
            <a:avLst/>
          </a:prstGeom>
        </p:spPr>
      </p:pic>
      <p:sp>
        <p:nvSpPr>
          <p:cNvPr id="41" name="TextBox 40">
            <a:extLst>
              <a:ext uri="{FF2B5EF4-FFF2-40B4-BE49-F238E27FC236}">
                <a16:creationId xmlns:a16="http://schemas.microsoft.com/office/drawing/2014/main" id="{B4BF5887-6781-0C91-2FD9-B1714E575F16}"/>
              </a:ext>
            </a:extLst>
          </p:cNvPr>
          <p:cNvSpPr txBox="1"/>
          <p:nvPr/>
        </p:nvSpPr>
        <p:spPr>
          <a:xfrm>
            <a:off x="5650928" y="823920"/>
            <a:ext cx="1220929" cy="369332"/>
          </a:xfrm>
          <a:prstGeom prst="rect">
            <a:avLst/>
          </a:prstGeom>
          <a:noFill/>
        </p:spPr>
        <p:txBody>
          <a:bodyPr wrap="square">
            <a:spAutoFit/>
          </a:bodyPr>
          <a:lstStyle/>
          <a:p>
            <a:pPr algn="ctr"/>
            <a:r>
              <a:rPr lang="en-US" dirty="0">
                <a:solidFill>
                  <a:schemeClr val="bg1"/>
                </a:solidFill>
              </a:rPr>
              <a:t>samples</a:t>
            </a:r>
          </a:p>
        </p:txBody>
      </p:sp>
      <p:cxnSp>
        <p:nvCxnSpPr>
          <p:cNvPr id="43" name="Straight Arrow Connector 42">
            <a:extLst>
              <a:ext uri="{FF2B5EF4-FFF2-40B4-BE49-F238E27FC236}">
                <a16:creationId xmlns:a16="http://schemas.microsoft.com/office/drawing/2014/main" id="{B76D7372-F071-DB94-A7CD-63956400FF03}"/>
              </a:ext>
            </a:extLst>
          </p:cNvPr>
          <p:cNvCxnSpPr>
            <a:stCxn id="41" idx="3"/>
          </p:cNvCxnSpPr>
          <p:nvPr/>
        </p:nvCxnSpPr>
        <p:spPr>
          <a:xfrm>
            <a:off x="6871857" y="1008586"/>
            <a:ext cx="599208"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99E2AB99-F6D8-6B63-2D99-6290DB002ED7}"/>
              </a:ext>
            </a:extLst>
          </p:cNvPr>
          <p:cNvSpPr txBox="1"/>
          <p:nvPr/>
        </p:nvSpPr>
        <p:spPr>
          <a:xfrm>
            <a:off x="3188373" y="1474165"/>
            <a:ext cx="1634165" cy="646331"/>
          </a:xfrm>
          <a:prstGeom prst="rect">
            <a:avLst/>
          </a:prstGeom>
          <a:noFill/>
        </p:spPr>
        <p:txBody>
          <a:bodyPr wrap="square" rtlCol="0">
            <a:spAutoFit/>
          </a:bodyPr>
          <a:lstStyle/>
          <a:p>
            <a:pPr algn="ctr"/>
            <a:r>
              <a:rPr lang="en-US" dirty="0">
                <a:solidFill>
                  <a:schemeClr val="bg1"/>
                </a:solidFill>
              </a:rPr>
              <a:t>Original Audio</a:t>
            </a:r>
            <a:br>
              <a:rPr lang="en-US" dirty="0">
                <a:solidFill>
                  <a:schemeClr val="bg1"/>
                </a:solidFill>
              </a:rPr>
            </a:br>
            <a:r>
              <a:rPr lang="en-US" dirty="0">
                <a:solidFill>
                  <a:schemeClr val="bg1"/>
                </a:solidFill>
              </a:rPr>
              <a:t>.wav file</a:t>
            </a:r>
          </a:p>
        </p:txBody>
      </p:sp>
      <p:sp>
        <p:nvSpPr>
          <p:cNvPr id="49" name="TextBox 48">
            <a:extLst>
              <a:ext uri="{FF2B5EF4-FFF2-40B4-BE49-F238E27FC236}">
                <a16:creationId xmlns:a16="http://schemas.microsoft.com/office/drawing/2014/main" id="{B2CFAC34-8F8B-C1BB-E4A9-9DC40CEB9123}"/>
              </a:ext>
            </a:extLst>
          </p:cNvPr>
          <p:cNvSpPr txBox="1"/>
          <p:nvPr/>
        </p:nvSpPr>
        <p:spPr>
          <a:xfrm>
            <a:off x="3188373" y="2297471"/>
            <a:ext cx="1634165" cy="369332"/>
          </a:xfrm>
          <a:prstGeom prst="rect">
            <a:avLst/>
          </a:prstGeom>
          <a:noFill/>
        </p:spPr>
        <p:txBody>
          <a:bodyPr wrap="square" rtlCol="0">
            <a:spAutoFit/>
          </a:bodyPr>
          <a:lstStyle/>
          <a:p>
            <a:pPr algn="ctr"/>
            <a:r>
              <a:rPr lang="en-US" dirty="0">
                <a:solidFill>
                  <a:schemeClr val="bg1"/>
                </a:solidFill>
              </a:rPr>
              <a:t>Resampling</a:t>
            </a:r>
          </a:p>
        </p:txBody>
      </p:sp>
      <p:sp>
        <p:nvSpPr>
          <p:cNvPr id="50" name="TextBox 49">
            <a:extLst>
              <a:ext uri="{FF2B5EF4-FFF2-40B4-BE49-F238E27FC236}">
                <a16:creationId xmlns:a16="http://schemas.microsoft.com/office/drawing/2014/main" id="{B57111DC-50F4-A703-025B-BCC11C4E78CE}"/>
              </a:ext>
            </a:extLst>
          </p:cNvPr>
          <p:cNvSpPr txBox="1"/>
          <p:nvPr/>
        </p:nvSpPr>
        <p:spPr>
          <a:xfrm>
            <a:off x="3188373" y="3221408"/>
            <a:ext cx="1634165" cy="646331"/>
          </a:xfrm>
          <a:prstGeom prst="rect">
            <a:avLst/>
          </a:prstGeom>
          <a:noFill/>
        </p:spPr>
        <p:txBody>
          <a:bodyPr wrap="square" rtlCol="0">
            <a:spAutoFit/>
          </a:bodyPr>
          <a:lstStyle/>
          <a:p>
            <a:pPr algn="ctr"/>
            <a:r>
              <a:rPr lang="en-US" dirty="0">
                <a:solidFill>
                  <a:schemeClr val="bg1"/>
                </a:solidFill>
              </a:rPr>
              <a:t>Resizing and padding</a:t>
            </a:r>
          </a:p>
        </p:txBody>
      </p:sp>
      <p:sp>
        <p:nvSpPr>
          <p:cNvPr id="51" name="TextBox 50">
            <a:extLst>
              <a:ext uri="{FF2B5EF4-FFF2-40B4-BE49-F238E27FC236}">
                <a16:creationId xmlns:a16="http://schemas.microsoft.com/office/drawing/2014/main" id="{13851486-05B9-E006-CA8E-06773FD2E9AD}"/>
              </a:ext>
            </a:extLst>
          </p:cNvPr>
          <p:cNvSpPr txBox="1"/>
          <p:nvPr/>
        </p:nvSpPr>
        <p:spPr>
          <a:xfrm>
            <a:off x="3188372" y="4243836"/>
            <a:ext cx="1634165" cy="369332"/>
          </a:xfrm>
          <a:prstGeom prst="rect">
            <a:avLst/>
          </a:prstGeom>
          <a:noFill/>
        </p:spPr>
        <p:txBody>
          <a:bodyPr wrap="square" rtlCol="0">
            <a:spAutoFit/>
          </a:bodyPr>
          <a:lstStyle/>
          <a:p>
            <a:pPr algn="ctr"/>
            <a:r>
              <a:rPr lang="en-US" dirty="0">
                <a:solidFill>
                  <a:schemeClr val="bg1"/>
                </a:solidFill>
              </a:rPr>
              <a:t>Augmentation</a:t>
            </a:r>
          </a:p>
        </p:txBody>
      </p:sp>
      <p:sp>
        <p:nvSpPr>
          <p:cNvPr id="52" name="TextBox 51">
            <a:extLst>
              <a:ext uri="{FF2B5EF4-FFF2-40B4-BE49-F238E27FC236}">
                <a16:creationId xmlns:a16="http://schemas.microsoft.com/office/drawing/2014/main" id="{7DD5119E-EF0B-FB7C-7913-13D4ADBF1F91}"/>
              </a:ext>
            </a:extLst>
          </p:cNvPr>
          <p:cNvSpPr txBox="1"/>
          <p:nvPr/>
        </p:nvSpPr>
        <p:spPr>
          <a:xfrm>
            <a:off x="3188373" y="5450202"/>
            <a:ext cx="1634165" cy="646331"/>
          </a:xfrm>
          <a:prstGeom prst="rect">
            <a:avLst/>
          </a:prstGeom>
          <a:noFill/>
        </p:spPr>
        <p:txBody>
          <a:bodyPr wrap="square" rtlCol="0">
            <a:spAutoFit/>
          </a:bodyPr>
          <a:lstStyle/>
          <a:p>
            <a:pPr algn="ctr"/>
            <a:r>
              <a:rPr lang="en-US" dirty="0">
                <a:solidFill>
                  <a:schemeClr val="bg1"/>
                </a:solidFill>
              </a:rPr>
              <a:t>Mel Spectrogram</a:t>
            </a:r>
          </a:p>
        </p:txBody>
      </p:sp>
      <p:sp>
        <p:nvSpPr>
          <p:cNvPr id="54" name="TextBox 53">
            <a:extLst>
              <a:ext uri="{FF2B5EF4-FFF2-40B4-BE49-F238E27FC236}">
                <a16:creationId xmlns:a16="http://schemas.microsoft.com/office/drawing/2014/main" id="{3B9BC7E5-098C-423E-3E0C-1CC64F17A314}"/>
              </a:ext>
            </a:extLst>
          </p:cNvPr>
          <p:cNvSpPr txBox="1"/>
          <p:nvPr/>
        </p:nvSpPr>
        <p:spPr>
          <a:xfrm>
            <a:off x="6911688" y="2142830"/>
            <a:ext cx="945572" cy="307777"/>
          </a:xfrm>
          <a:prstGeom prst="rect">
            <a:avLst/>
          </a:prstGeom>
          <a:noFill/>
        </p:spPr>
        <p:txBody>
          <a:bodyPr wrap="square">
            <a:spAutoFit/>
          </a:bodyPr>
          <a:lstStyle/>
          <a:p>
            <a:r>
              <a:rPr lang="en-US" sz="1400" dirty="0">
                <a:solidFill>
                  <a:srgbClr val="051522"/>
                </a:solidFill>
              </a:rPr>
              <a:t>44100Hz</a:t>
            </a:r>
            <a:endParaRPr lang="en-US" sz="1400" dirty="0"/>
          </a:p>
        </p:txBody>
      </p:sp>
      <p:sp>
        <p:nvSpPr>
          <p:cNvPr id="55" name="TextBox 54">
            <a:extLst>
              <a:ext uri="{FF2B5EF4-FFF2-40B4-BE49-F238E27FC236}">
                <a16:creationId xmlns:a16="http://schemas.microsoft.com/office/drawing/2014/main" id="{2D27B5D1-89DE-70EC-8C23-872710400421}"/>
              </a:ext>
            </a:extLst>
          </p:cNvPr>
          <p:cNvSpPr txBox="1"/>
          <p:nvPr/>
        </p:nvSpPr>
        <p:spPr>
          <a:xfrm>
            <a:off x="6911688" y="2596616"/>
            <a:ext cx="945572" cy="307777"/>
          </a:xfrm>
          <a:prstGeom prst="rect">
            <a:avLst/>
          </a:prstGeom>
          <a:noFill/>
        </p:spPr>
        <p:txBody>
          <a:bodyPr wrap="square">
            <a:spAutoFit/>
          </a:bodyPr>
          <a:lstStyle/>
          <a:p>
            <a:r>
              <a:rPr lang="en-US" sz="1400" dirty="0">
                <a:solidFill>
                  <a:srgbClr val="051522"/>
                </a:solidFill>
              </a:rPr>
              <a:t>22050Hz</a:t>
            </a:r>
            <a:endParaRPr lang="en-US" sz="1400" dirty="0"/>
          </a:p>
        </p:txBody>
      </p:sp>
    </p:spTree>
    <p:extLst>
      <p:ext uri="{BB962C8B-B14F-4D97-AF65-F5344CB8AC3E}">
        <p14:creationId xmlns:p14="http://schemas.microsoft.com/office/powerpoint/2010/main" val="16210124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81EFE49F-E4E9-900B-E4AC-9C65321E766B}"/>
              </a:ext>
            </a:extLst>
          </p:cNvPr>
          <p:cNvSpPr/>
          <p:nvPr/>
        </p:nvSpPr>
        <p:spPr>
          <a:xfrm>
            <a:off x="280552" y="2595860"/>
            <a:ext cx="1905001" cy="18663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ooter Placeholder 4">
            <a:extLst>
              <a:ext uri="{FF2B5EF4-FFF2-40B4-BE49-F238E27FC236}">
                <a16:creationId xmlns:a16="http://schemas.microsoft.com/office/drawing/2014/main" id="{D7F4EFC4-69D7-E14E-17F5-D14F8C5A0AC0}"/>
              </a:ext>
            </a:extLst>
          </p:cNvPr>
          <p:cNvSpPr>
            <a:spLocks noGrp="1"/>
          </p:cNvSpPr>
          <p:nvPr>
            <p:ph type="ftr" sz="quarter" idx="11"/>
          </p:nvPr>
        </p:nvSpPr>
        <p:spPr/>
        <p:txBody>
          <a:bodyPr/>
          <a:lstStyle/>
          <a:p>
            <a:r>
              <a:rPr lang="en-US" dirty="0"/>
              <a:t>Speech Emotion Recognition</a:t>
            </a:r>
          </a:p>
        </p:txBody>
      </p:sp>
      <p:sp>
        <p:nvSpPr>
          <p:cNvPr id="6" name="Slide Number Placeholder 5">
            <a:extLst>
              <a:ext uri="{FF2B5EF4-FFF2-40B4-BE49-F238E27FC236}">
                <a16:creationId xmlns:a16="http://schemas.microsoft.com/office/drawing/2014/main" id="{422854CA-F979-80F5-19D1-B9A08F08AE30}"/>
              </a:ext>
            </a:extLst>
          </p:cNvPr>
          <p:cNvSpPr>
            <a:spLocks noGrp="1"/>
          </p:cNvSpPr>
          <p:nvPr>
            <p:ph type="sldNum" sz="quarter" idx="12"/>
          </p:nvPr>
        </p:nvSpPr>
        <p:spPr/>
        <p:txBody>
          <a:bodyPr/>
          <a:lstStyle/>
          <a:p>
            <a:fld id="{FE024F78-56A6-7740-B68D-8D4D026EDF3F}" type="slidenum">
              <a:rPr lang="en-US" smtClean="0"/>
              <a:pPr/>
              <a:t>7</a:t>
            </a:fld>
            <a:endParaRPr lang="en-US" dirty="0"/>
          </a:p>
        </p:txBody>
      </p:sp>
      <p:sp>
        <p:nvSpPr>
          <p:cNvPr id="22" name="Title 1">
            <a:extLst>
              <a:ext uri="{FF2B5EF4-FFF2-40B4-BE49-F238E27FC236}">
                <a16:creationId xmlns:a16="http://schemas.microsoft.com/office/drawing/2014/main" id="{F7B42602-7E08-DAE2-6251-64BE1BF78BED}"/>
              </a:ext>
            </a:extLst>
          </p:cNvPr>
          <p:cNvSpPr txBox="1">
            <a:spLocks/>
          </p:cNvSpPr>
          <p:nvPr/>
        </p:nvSpPr>
        <p:spPr>
          <a:xfrm>
            <a:off x="838199" y="118773"/>
            <a:ext cx="10515601" cy="899377"/>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spc="2200" baseline="0">
                <a:solidFill>
                  <a:schemeClr val="accent5"/>
                </a:solidFill>
                <a:latin typeface="+mj-lt"/>
                <a:ea typeface="+mj-ea"/>
                <a:cs typeface="Biome" panose="020B0503030204020804" pitchFamily="34" charset="0"/>
              </a:defRPr>
            </a:lvl1pPr>
          </a:lstStyle>
          <a:p>
            <a:r>
              <a:rPr lang="en-US" sz="4400" spc="0" dirty="0">
                <a:solidFill>
                  <a:schemeClr val="bg1"/>
                </a:solidFill>
              </a:rPr>
              <a:t>CNN - Architecture</a:t>
            </a:r>
          </a:p>
        </p:txBody>
      </p:sp>
      <p:sp>
        <p:nvSpPr>
          <p:cNvPr id="24" name="Rectangle 23">
            <a:extLst>
              <a:ext uri="{FF2B5EF4-FFF2-40B4-BE49-F238E27FC236}">
                <a16:creationId xmlns:a16="http://schemas.microsoft.com/office/drawing/2014/main" id="{52390630-491B-FE48-D45E-B1F026CDB9B0}"/>
              </a:ext>
            </a:extLst>
          </p:cNvPr>
          <p:cNvSpPr/>
          <p:nvPr/>
        </p:nvSpPr>
        <p:spPr>
          <a:xfrm>
            <a:off x="3491339" y="1018151"/>
            <a:ext cx="4114800" cy="540343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2" name="Rectangle 41">
            <a:extLst>
              <a:ext uri="{FF2B5EF4-FFF2-40B4-BE49-F238E27FC236}">
                <a16:creationId xmlns:a16="http://schemas.microsoft.com/office/drawing/2014/main" id="{EB33B759-9532-FF94-7241-C96153AEFD6E}"/>
              </a:ext>
            </a:extLst>
          </p:cNvPr>
          <p:cNvSpPr/>
          <p:nvPr/>
        </p:nvSpPr>
        <p:spPr>
          <a:xfrm>
            <a:off x="432952" y="2748260"/>
            <a:ext cx="1905001" cy="18663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8163A7A3-08C2-C9A7-74B5-64FCEFB07214}"/>
              </a:ext>
            </a:extLst>
          </p:cNvPr>
          <p:cNvSpPr/>
          <p:nvPr/>
        </p:nvSpPr>
        <p:spPr>
          <a:xfrm>
            <a:off x="585352" y="2900660"/>
            <a:ext cx="1905001" cy="18663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0CB2EA12-E023-609E-957D-07A23DDCF674}"/>
              </a:ext>
            </a:extLst>
          </p:cNvPr>
          <p:cNvSpPr/>
          <p:nvPr/>
        </p:nvSpPr>
        <p:spPr>
          <a:xfrm>
            <a:off x="737752" y="3053060"/>
            <a:ext cx="1905001" cy="18663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ln w="9525">
                  <a:solidFill>
                    <a:schemeClr val="bg1"/>
                  </a:solidFill>
                  <a:prstDash val="solid"/>
                </a:ln>
                <a:solidFill>
                  <a:schemeClr val="tx1"/>
                </a:solidFill>
                <a:effectLst>
                  <a:outerShdw blurRad="12700" dist="38100" dir="2700000" algn="tl" rotWithShape="0">
                    <a:schemeClr val="bg1">
                      <a:lumMod val="50000"/>
                    </a:schemeClr>
                  </a:outerShdw>
                </a:effectLst>
              </a:rPr>
              <a:t>CNN Layers</a:t>
            </a:r>
          </a:p>
        </p:txBody>
      </p:sp>
      <p:sp>
        <p:nvSpPr>
          <p:cNvPr id="58" name="TextBox 57">
            <a:extLst>
              <a:ext uri="{FF2B5EF4-FFF2-40B4-BE49-F238E27FC236}">
                <a16:creationId xmlns:a16="http://schemas.microsoft.com/office/drawing/2014/main" id="{8D566697-50A2-C683-BA45-3A5E43B5AD23}"/>
              </a:ext>
            </a:extLst>
          </p:cNvPr>
          <p:cNvSpPr txBox="1"/>
          <p:nvPr/>
        </p:nvSpPr>
        <p:spPr>
          <a:xfrm>
            <a:off x="4428468" y="1051620"/>
            <a:ext cx="2240540" cy="369332"/>
          </a:xfrm>
          <a:prstGeom prst="rect">
            <a:avLst/>
          </a:prstGeom>
          <a:noFill/>
        </p:spPr>
        <p:txBody>
          <a:bodyPr wrap="square">
            <a:spAutoFit/>
          </a:bodyPr>
          <a:lstStyle/>
          <a:p>
            <a:pPr algn="ctr"/>
            <a:r>
              <a:rPr lang="en-US" dirty="0">
                <a:ln w="0"/>
                <a:effectLst>
                  <a:outerShdw blurRad="38100" dist="19050" dir="2700000" algn="tl" rotWithShape="0">
                    <a:schemeClr val="dk1">
                      <a:alpha val="40000"/>
                    </a:schemeClr>
                  </a:outerShdw>
                </a:effectLst>
              </a:rPr>
              <a:t>Sequential model </a:t>
            </a:r>
          </a:p>
        </p:txBody>
      </p:sp>
      <p:sp>
        <p:nvSpPr>
          <p:cNvPr id="59" name="Rectangle: Rounded Corners 58">
            <a:extLst>
              <a:ext uri="{FF2B5EF4-FFF2-40B4-BE49-F238E27FC236}">
                <a16:creationId xmlns:a16="http://schemas.microsoft.com/office/drawing/2014/main" id="{5AC35B8B-CD90-A58D-34EC-9426427FF6E4}"/>
              </a:ext>
            </a:extLst>
          </p:cNvPr>
          <p:cNvSpPr/>
          <p:nvPr/>
        </p:nvSpPr>
        <p:spPr>
          <a:xfrm>
            <a:off x="4565499" y="1524918"/>
            <a:ext cx="1966479" cy="467591"/>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Layer 1</a:t>
            </a:r>
          </a:p>
        </p:txBody>
      </p:sp>
      <p:sp>
        <p:nvSpPr>
          <p:cNvPr id="60" name="Rectangle: Rounded Corners 59">
            <a:extLst>
              <a:ext uri="{FF2B5EF4-FFF2-40B4-BE49-F238E27FC236}">
                <a16:creationId xmlns:a16="http://schemas.microsoft.com/office/drawing/2014/main" id="{638B3514-837B-8461-7EA4-3AB990E6C1F3}"/>
              </a:ext>
            </a:extLst>
          </p:cNvPr>
          <p:cNvSpPr/>
          <p:nvPr/>
        </p:nvSpPr>
        <p:spPr>
          <a:xfrm>
            <a:off x="4565499" y="2119379"/>
            <a:ext cx="1966479" cy="467591"/>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Layer 2</a:t>
            </a:r>
          </a:p>
        </p:txBody>
      </p:sp>
      <p:sp>
        <p:nvSpPr>
          <p:cNvPr id="61" name="Rectangle: Rounded Corners 60">
            <a:extLst>
              <a:ext uri="{FF2B5EF4-FFF2-40B4-BE49-F238E27FC236}">
                <a16:creationId xmlns:a16="http://schemas.microsoft.com/office/drawing/2014/main" id="{2A8C61BD-2688-82BA-5B23-1B11670DAD5E}"/>
              </a:ext>
            </a:extLst>
          </p:cNvPr>
          <p:cNvSpPr/>
          <p:nvPr/>
        </p:nvSpPr>
        <p:spPr>
          <a:xfrm>
            <a:off x="4565499" y="2709647"/>
            <a:ext cx="1966479" cy="467591"/>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Layer 3</a:t>
            </a:r>
          </a:p>
        </p:txBody>
      </p:sp>
      <p:sp>
        <p:nvSpPr>
          <p:cNvPr id="62" name="Rectangle: Rounded Corners 61">
            <a:extLst>
              <a:ext uri="{FF2B5EF4-FFF2-40B4-BE49-F238E27FC236}">
                <a16:creationId xmlns:a16="http://schemas.microsoft.com/office/drawing/2014/main" id="{3AE22FFB-E198-1A80-F71B-27FCAEFB160C}"/>
              </a:ext>
            </a:extLst>
          </p:cNvPr>
          <p:cNvSpPr/>
          <p:nvPr/>
        </p:nvSpPr>
        <p:spPr>
          <a:xfrm>
            <a:off x="4565499" y="3311267"/>
            <a:ext cx="1966479" cy="467591"/>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Layer 4</a:t>
            </a:r>
          </a:p>
        </p:txBody>
      </p:sp>
      <p:sp>
        <p:nvSpPr>
          <p:cNvPr id="63" name="Rectangle: Rounded Corners 62">
            <a:extLst>
              <a:ext uri="{FF2B5EF4-FFF2-40B4-BE49-F238E27FC236}">
                <a16:creationId xmlns:a16="http://schemas.microsoft.com/office/drawing/2014/main" id="{B8DCDBC3-F4B8-DDF5-FF21-9D7D1E6380AA}"/>
              </a:ext>
            </a:extLst>
          </p:cNvPr>
          <p:cNvSpPr/>
          <p:nvPr/>
        </p:nvSpPr>
        <p:spPr>
          <a:xfrm>
            <a:off x="4565499" y="4191438"/>
            <a:ext cx="1966479" cy="467591"/>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Flatten Layer</a:t>
            </a:r>
          </a:p>
        </p:txBody>
      </p:sp>
      <p:sp>
        <p:nvSpPr>
          <p:cNvPr id="64" name="Rectangle: Rounded Corners 63">
            <a:extLst>
              <a:ext uri="{FF2B5EF4-FFF2-40B4-BE49-F238E27FC236}">
                <a16:creationId xmlns:a16="http://schemas.microsoft.com/office/drawing/2014/main" id="{D66EB79C-1952-9423-24FE-9AE8308272AE}"/>
              </a:ext>
            </a:extLst>
          </p:cNvPr>
          <p:cNvSpPr/>
          <p:nvPr/>
        </p:nvSpPr>
        <p:spPr>
          <a:xfrm>
            <a:off x="4565499" y="4918244"/>
            <a:ext cx="1966479" cy="467591"/>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Dense Layer</a:t>
            </a:r>
          </a:p>
        </p:txBody>
      </p:sp>
      <p:sp>
        <p:nvSpPr>
          <p:cNvPr id="65" name="Rectangle: Rounded Corners 64">
            <a:extLst>
              <a:ext uri="{FF2B5EF4-FFF2-40B4-BE49-F238E27FC236}">
                <a16:creationId xmlns:a16="http://schemas.microsoft.com/office/drawing/2014/main" id="{C4F34CA6-2D19-2285-152B-018A0DA0AC2A}"/>
              </a:ext>
            </a:extLst>
          </p:cNvPr>
          <p:cNvSpPr/>
          <p:nvPr/>
        </p:nvSpPr>
        <p:spPr>
          <a:xfrm>
            <a:off x="4565499" y="5720196"/>
            <a:ext cx="1966479" cy="467591"/>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Output Layer</a:t>
            </a:r>
          </a:p>
        </p:txBody>
      </p:sp>
      <p:cxnSp>
        <p:nvCxnSpPr>
          <p:cNvPr id="67" name="Straight Connector 66">
            <a:extLst>
              <a:ext uri="{FF2B5EF4-FFF2-40B4-BE49-F238E27FC236}">
                <a16:creationId xmlns:a16="http://schemas.microsoft.com/office/drawing/2014/main" id="{74D5DE7B-73A6-9871-911C-07300DF44339}"/>
              </a:ext>
            </a:extLst>
          </p:cNvPr>
          <p:cNvCxnSpPr>
            <a:cxnSpLocks/>
          </p:cNvCxnSpPr>
          <p:nvPr/>
        </p:nvCxnSpPr>
        <p:spPr>
          <a:xfrm flipV="1">
            <a:off x="2795153" y="1018150"/>
            <a:ext cx="696186" cy="2968065"/>
          </a:xfrm>
          <a:prstGeom prst="line">
            <a:avLst/>
          </a:prstGeom>
        </p:spPr>
        <p:style>
          <a:lnRef idx="3">
            <a:schemeClr val="accent1"/>
          </a:lnRef>
          <a:fillRef idx="0">
            <a:schemeClr val="accent1"/>
          </a:fillRef>
          <a:effectRef idx="2">
            <a:schemeClr val="accent1"/>
          </a:effectRef>
          <a:fontRef idx="minor">
            <a:schemeClr val="tx1"/>
          </a:fontRef>
        </p:style>
      </p:cxnSp>
      <p:cxnSp>
        <p:nvCxnSpPr>
          <p:cNvPr id="69" name="Straight Connector 68">
            <a:extLst>
              <a:ext uri="{FF2B5EF4-FFF2-40B4-BE49-F238E27FC236}">
                <a16:creationId xmlns:a16="http://schemas.microsoft.com/office/drawing/2014/main" id="{C24FA054-3DC8-302D-6039-665A80FF46BC}"/>
              </a:ext>
            </a:extLst>
          </p:cNvPr>
          <p:cNvCxnSpPr>
            <a:cxnSpLocks/>
          </p:cNvCxnSpPr>
          <p:nvPr/>
        </p:nvCxnSpPr>
        <p:spPr>
          <a:xfrm>
            <a:off x="2795153" y="3986216"/>
            <a:ext cx="696186" cy="2435367"/>
          </a:xfrm>
          <a:prstGeom prst="line">
            <a:avLst/>
          </a:prstGeom>
        </p:spPr>
        <p:style>
          <a:lnRef idx="3">
            <a:schemeClr val="accent1"/>
          </a:lnRef>
          <a:fillRef idx="0">
            <a:schemeClr val="accent1"/>
          </a:fillRef>
          <a:effectRef idx="2">
            <a:schemeClr val="accent1"/>
          </a:effectRef>
          <a:fontRef idx="minor">
            <a:schemeClr val="tx1"/>
          </a:fontRef>
        </p:style>
      </p:cxnSp>
      <p:sp>
        <p:nvSpPr>
          <p:cNvPr id="73" name="Rectangle: Rounded Corners 72">
            <a:extLst>
              <a:ext uri="{FF2B5EF4-FFF2-40B4-BE49-F238E27FC236}">
                <a16:creationId xmlns:a16="http://schemas.microsoft.com/office/drawing/2014/main" id="{ACDF4340-BC54-729E-BFF4-80C190D3066A}"/>
              </a:ext>
            </a:extLst>
          </p:cNvPr>
          <p:cNvSpPr/>
          <p:nvPr/>
        </p:nvSpPr>
        <p:spPr>
          <a:xfrm>
            <a:off x="9140970" y="1057326"/>
            <a:ext cx="2011680" cy="548640"/>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Convolutional Layer </a:t>
            </a:r>
          </a:p>
        </p:txBody>
      </p:sp>
      <p:sp>
        <p:nvSpPr>
          <p:cNvPr id="74" name="Rectangle 73">
            <a:extLst>
              <a:ext uri="{FF2B5EF4-FFF2-40B4-BE49-F238E27FC236}">
                <a16:creationId xmlns:a16="http://schemas.microsoft.com/office/drawing/2014/main" id="{D7DE5711-59F5-84B5-8816-A2AD9E077D8D}"/>
              </a:ext>
            </a:extLst>
          </p:cNvPr>
          <p:cNvSpPr/>
          <p:nvPr/>
        </p:nvSpPr>
        <p:spPr>
          <a:xfrm>
            <a:off x="9140971" y="1976493"/>
            <a:ext cx="2011680" cy="1828800"/>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ourier New" panose="02070309020205020404" pitchFamily="49" charset="0"/>
              </a:rPr>
              <a:t>Conv1D</a:t>
            </a:r>
          </a:p>
          <a:p>
            <a:pPr algn="ct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ourier New" panose="02070309020205020404" pitchFamily="49" charset="0"/>
              </a:rPr>
              <a:t>LeakyReLU</a:t>
            </a:r>
          </a:p>
          <a:p>
            <a:pPr algn="ct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ourier New" panose="02070309020205020404" pitchFamily="49" charset="0"/>
              </a:rPr>
              <a:t>MaxPooling1D</a:t>
            </a:r>
          </a:p>
          <a:p>
            <a:pPr algn="ct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ourier New" panose="02070309020205020404" pitchFamily="49" charset="0"/>
              </a:rPr>
              <a:t>Dropout</a:t>
            </a:r>
          </a:p>
        </p:txBody>
      </p:sp>
      <p:cxnSp>
        <p:nvCxnSpPr>
          <p:cNvPr id="78" name="Straight Connector 77">
            <a:extLst>
              <a:ext uri="{FF2B5EF4-FFF2-40B4-BE49-F238E27FC236}">
                <a16:creationId xmlns:a16="http://schemas.microsoft.com/office/drawing/2014/main" id="{C3D9DA95-B201-B9ED-E091-8D02AD6AF596}"/>
              </a:ext>
            </a:extLst>
          </p:cNvPr>
          <p:cNvCxnSpPr>
            <a:endCxn id="73" idx="2"/>
          </p:cNvCxnSpPr>
          <p:nvPr/>
        </p:nvCxnSpPr>
        <p:spPr>
          <a:xfrm flipV="1">
            <a:off x="9140970" y="1605966"/>
            <a:ext cx="1005840" cy="370527"/>
          </a:xfrm>
          <a:prstGeom prst="line">
            <a:avLst/>
          </a:prstGeom>
        </p:spPr>
        <p:style>
          <a:lnRef idx="3">
            <a:schemeClr val="accent1"/>
          </a:lnRef>
          <a:fillRef idx="0">
            <a:schemeClr val="accent1"/>
          </a:fillRef>
          <a:effectRef idx="2">
            <a:schemeClr val="accent1"/>
          </a:effectRef>
          <a:fontRef idx="minor">
            <a:schemeClr val="tx1"/>
          </a:fontRef>
        </p:style>
      </p:cxnSp>
      <p:cxnSp>
        <p:nvCxnSpPr>
          <p:cNvPr id="80" name="Straight Connector 79">
            <a:extLst>
              <a:ext uri="{FF2B5EF4-FFF2-40B4-BE49-F238E27FC236}">
                <a16:creationId xmlns:a16="http://schemas.microsoft.com/office/drawing/2014/main" id="{56C4184F-0FB3-7813-28DE-74087F5C53A0}"/>
              </a:ext>
            </a:extLst>
          </p:cNvPr>
          <p:cNvCxnSpPr>
            <a:stCxn id="73" idx="2"/>
          </p:cNvCxnSpPr>
          <p:nvPr/>
        </p:nvCxnSpPr>
        <p:spPr>
          <a:xfrm>
            <a:off x="10146810" y="1605966"/>
            <a:ext cx="1005841" cy="370527"/>
          </a:xfrm>
          <a:prstGeom prst="line">
            <a:avLst/>
          </a:prstGeom>
        </p:spPr>
        <p:style>
          <a:lnRef idx="3">
            <a:schemeClr val="accent1"/>
          </a:lnRef>
          <a:fillRef idx="0">
            <a:schemeClr val="accent1"/>
          </a:fillRef>
          <a:effectRef idx="2">
            <a:schemeClr val="accent1"/>
          </a:effectRef>
          <a:fontRef idx="minor">
            <a:schemeClr val="tx1"/>
          </a:fontRef>
        </p:style>
      </p:cxnSp>
      <p:sp>
        <p:nvSpPr>
          <p:cNvPr id="85" name="Rectangle: Rounded Corners 84">
            <a:extLst>
              <a:ext uri="{FF2B5EF4-FFF2-40B4-BE49-F238E27FC236}">
                <a16:creationId xmlns:a16="http://schemas.microsoft.com/office/drawing/2014/main" id="{83CB09B4-8B48-417D-3137-0B375AC697D2}"/>
              </a:ext>
            </a:extLst>
          </p:cNvPr>
          <p:cNvSpPr/>
          <p:nvPr/>
        </p:nvSpPr>
        <p:spPr>
          <a:xfrm>
            <a:off x="8001000" y="4322618"/>
            <a:ext cx="3910448" cy="190358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Optimizer = Adam </a:t>
            </a:r>
          </a:p>
          <a:p>
            <a:pPr algn="ctr"/>
            <a:r>
              <a:rPr lang="en-US" dirty="0">
                <a:ln w="0"/>
                <a:solidFill>
                  <a:schemeClr val="tx1"/>
                </a:solidFill>
                <a:effectLst>
                  <a:outerShdw blurRad="38100" dist="19050" dir="2700000" algn="tl" rotWithShape="0">
                    <a:schemeClr val="dk1">
                      <a:alpha val="40000"/>
                    </a:schemeClr>
                  </a:outerShdw>
                </a:effectLst>
              </a:rPr>
              <a:t>Learning rate = 0.001</a:t>
            </a:r>
          </a:p>
          <a:p>
            <a:pPr algn="ctr"/>
            <a:r>
              <a:rPr lang="en-US" dirty="0">
                <a:ln w="0"/>
                <a:solidFill>
                  <a:schemeClr val="tx1"/>
                </a:solidFill>
                <a:effectLst>
                  <a:outerShdw blurRad="38100" dist="19050" dir="2700000" algn="tl" rotWithShape="0">
                    <a:schemeClr val="dk1">
                      <a:alpha val="40000"/>
                    </a:schemeClr>
                  </a:outerShdw>
                </a:effectLst>
              </a:rPr>
              <a:t>Activation = Relu</a:t>
            </a:r>
          </a:p>
          <a:p>
            <a:pPr algn="ctr"/>
            <a:r>
              <a:rPr lang="en-US" dirty="0">
                <a:ln w="0"/>
                <a:solidFill>
                  <a:schemeClr val="tx1"/>
                </a:solidFill>
                <a:effectLst>
                  <a:outerShdw blurRad="38100" dist="19050" dir="2700000" algn="tl" rotWithShape="0">
                    <a:schemeClr val="dk1">
                      <a:alpha val="40000"/>
                    </a:schemeClr>
                  </a:outerShdw>
                </a:effectLst>
              </a:rPr>
              <a:t>Output Activation = Sigmoid </a:t>
            </a:r>
          </a:p>
        </p:txBody>
      </p:sp>
    </p:spTree>
    <p:extLst>
      <p:ext uri="{BB962C8B-B14F-4D97-AF65-F5344CB8AC3E}">
        <p14:creationId xmlns:p14="http://schemas.microsoft.com/office/powerpoint/2010/main" val="18550527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descr="Line chart">
            <a:extLst>
              <a:ext uri="{FF2B5EF4-FFF2-40B4-BE49-F238E27FC236}">
                <a16:creationId xmlns:a16="http://schemas.microsoft.com/office/drawing/2014/main" id="{6EF5FA41-5E83-C956-88EC-E708C9C47D7E}"/>
              </a:ext>
            </a:extLst>
          </p:cNvPr>
          <p:cNvGraphicFramePr>
            <a:graphicFrameLocks noGrp="1"/>
          </p:cNvGraphicFramePr>
          <p:nvPr>
            <p:ph sz="quarter" idx="25"/>
            <p:extLst>
              <p:ext uri="{D42A27DB-BD31-4B8C-83A1-F6EECF244321}">
                <p14:modId xmlns:p14="http://schemas.microsoft.com/office/powerpoint/2010/main" val="3803504898"/>
              </p:ext>
            </p:extLst>
          </p:nvPr>
        </p:nvGraphicFramePr>
        <p:xfrm>
          <a:off x="631105" y="1797338"/>
          <a:ext cx="5246686" cy="3939022"/>
        </p:xfrm>
        <a:graphic>
          <a:graphicData uri="http://schemas.openxmlformats.org/drawingml/2006/chart">
            <c:chart xmlns:c="http://schemas.openxmlformats.org/drawingml/2006/chart" xmlns:r="http://schemas.openxmlformats.org/officeDocument/2006/relationships" r:id="rId2"/>
          </a:graphicData>
        </a:graphic>
      </p:graphicFrame>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en-US" dirty="0"/>
              <a:t>Results</a:t>
            </a:r>
          </a:p>
        </p:txBody>
      </p:sp>
      <p:sp>
        <p:nvSpPr>
          <p:cNvPr id="7" name="Footer Placeholder 6">
            <a:extLst>
              <a:ext uri="{FF2B5EF4-FFF2-40B4-BE49-F238E27FC236}">
                <a16:creationId xmlns:a16="http://schemas.microsoft.com/office/drawing/2014/main" id="{3F815E7E-2D0E-28B3-AD37-FA56078C38D0}"/>
              </a:ext>
            </a:extLst>
          </p:cNvPr>
          <p:cNvSpPr>
            <a:spLocks noGrp="1"/>
          </p:cNvSpPr>
          <p:nvPr>
            <p:ph type="ftr" sz="quarter" idx="11"/>
          </p:nvPr>
        </p:nvSpPr>
        <p:spPr/>
        <p:txBody>
          <a:bodyPr/>
          <a:lstStyle/>
          <a:p>
            <a:r>
              <a:rPr lang="en-US" dirty="0"/>
              <a:t>Speech Emotion Recognition</a:t>
            </a:r>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8</a:t>
            </a:fld>
            <a:endParaRPr lang="en-US" dirty="0"/>
          </a:p>
        </p:txBody>
      </p:sp>
      <p:graphicFrame>
        <p:nvGraphicFramePr>
          <p:cNvPr id="3" name="Content Placeholder 3" descr="Line chart">
            <a:extLst>
              <a:ext uri="{FF2B5EF4-FFF2-40B4-BE49-F238E27FC236}">
                <a16:creationId xmlns:a16="http://schemas.microsoft.com/office/drawing/2014/main" id="{B0793C14-3AB7-850F-4491-B5D08332100E}"/>
              </a:ext>
            </a:extLst>
          </p:cNvPr>
          <p:cNvGraphicFramePr>
            <a:graphicFrameLocks/>
          </p:cNvGraphicFramePr>
          <p:nvPr>
            <p:extLst>
              <p:ext uri="{D42A27DB-BD31-4B8C-83A1-F6EECF244321}">
                <p14:modId xmlns:p14="http://schemas.microsoft.com/office/powerpoint/2010/main" val="3617205796"/>
              </p:ext>
            </p:extLst>
          </p:nvPr>
        </p:nvGraphicFramePr>
        <p:xfrm>
          <a:off x="6517628" y="1796760"/>
          <a:ext cx="5246686" cy="393902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250634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78B6A01-5CD0-C080-08DE-E8C976F2193E}"/>
              </a:ext>
            </a:extLst>
          </p:cNvPr>
          <p:cNvSpPr>
            <a:spLocks noGrp="1"/>
          </p:cNvSpPr>
          <p:nvPr>
            <p:ph type="title"/>
          </p:nvPr>
        </p:nvSpPr>
        <p:spPr/>
        <p:txBody>
          <a:bodyPr/>
          <a:lstStyle/>
          <a:p>
            <a:r>
              <a:rPr lang="en-US" dirty="0"/>
              <a:t>Confusion Matrix</a:t>
            </a:r>
          </a:p>
        </p:txBody>
      </p:sp>
      <p:sp>
        <p:nvSpPr>
          <p:cNvPr id="7" name="Footer Placeholder 6">
            <a:extLst>
              <a:ext uri="{FF2B5EF4-FFF2-40B4-BE49-F238E27FC236}">
                <a16:creationId xmlns:a16="http://schemas.microsoft.com/office/drawing/2014/main" id="{18D1BD37-545A-1D24-D478-AF2596765721}"/>
              </a:ext>
            </a:extLst>
          </p:cNvPr>
          <p:cNvSpPr>
            <a:spLocks noGrp="1"/>
          </p:cNvSpPr>
          <p:nvPr>
            <p:ph type="ftr" sz="quarter" idx="11"/>
          </p:nvPr>
        </p:nvSpPr>
        <p:spPr/>
        <p:txBody>
          <a:bodyPr/>
          <a:lstStyle/>
          <a:p>
            <a:r>
              <a:rPr lang="en-US" dirty="0"/>
              <a:t>Speech Emotion Recognition</a:t>
            </a:r>
          </a:p>
        </p:txBody>
      </p:sp>
      <p:sp>
        <p:nvSpPr>
          <p:cNvPr id="8" name="Slide Number Placeholder 7">
            <a:extLst>
              <a:ext uri="{FF2B5EF4-FFF2-40B4-BE49-F238E27FC236}">
                <a16:creationId xmlns:a16="http://schemas.microsoft.com/office/drawing/2014/main" id="{18AF1A45-96E7-8AE8-20C9-11D4E158F93C}"/>
              </a:ext>
            </a:extLst>
          </p:cNvPr>
          <p:cNvSpPr>
            <a:spLocks noGrp="1"/>
          </p:cNvSpPr>
          <p:nvPr>
            <p:ph type="sldNum" sz="quarter" idx="12"/>
          </p:nvPr>
        </p:nvSpPr>
        <p:spPr/>
        <p:txBody>
          <a:bodyPr/>
          <a:lstStyle/>
          <a:p>
            <a:fld id="{FE024F78-56A6-7740-B68D-8D4D026EDF3F}" type="slidenum">
              <a:rPr lang="en-US" smtClean="0"/>
              <a:pPr/>
              <a:t>9</a:t>
            </a:fld>
            <a:endParaRPr lang="en-US" dirty="0"/>
          </a:p>
        </p:txBody>
      </p:sp>
      <p:pic>
        <p:nvPicPr>
          <p:cNvPr id="9" name="Content Placeholder 8" descr="A diagram of a confusion matrix">
            <a:extLst>
              <a:ext uri="{FF2B5EF4-FFF2-40B4-BE49-F238E27FC236}">
                <a16:creationId xmlns:a16="http://schemas.microsoft.com/office/drawing/2014/main" id="{67B6B1E7-DDFD-D455-C530-05179506A761}"/>
              </a:ext>
            </a:extLst>
          </p:cNvPr>
          <p:cNvPicPr>
            <a:picLocks noGrp="1" noChangeAspect="1"/>
          </p:cNvPicPr>
          <p:nvPr>
            <p:ph sz="quarter" idx="24"/>
          </p:nvPr>
        </p:nvPicPr>
        <p:blipFill>
          <a:blip r:embed="rId2"/>
          <a:stretch>
            <a:fillRect/>
          </a:stretch>
        </p:blipFill>
        <p:spPr>
          <a:xfrm>
            <a:off x="1880754" y="1684339"/>
            <a:ext cx="8156863" cy="4467080"/>
          </a:xfrm>
        </p:spPr>
      </p:pic>
    </p:spTree>
    <p:extLst>
      <p:ext uri="{BB962C8B-B14F-4D97-AF65-F5344CB8AC3E}">
        <p14:creationId xmlns:p14="http://schemas.microsoft.com/office/powerpoint/2010/main" val="3358645593"/>
      </p:ext>
    </p:extLst>
  </p:cSld>
  <p:clrMapOvr>
    <a:masterClrMapping/>
  </p:clrMapOvr>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ientific-Findings_WAC_CP_v10" id="{DFB4E90D-091B-45B9-9CB3-B93AA2CDF265}" vid="{C9138B91-C486-4852-8AB0-95D8040FA95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ccfa9650-fea4-4062-b188-56e3bea79a33" xsi:nil="true"/>
    <_activity xmlns="ccfa9650-fea4-4062-b188-56e3bea79a3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24AF206F912A04AB714EEA1C42414B8" ma:contentTypeVersion="5" ma:contentTypeDescription="Create a new document." ma:contentTypeScope="" ma:versionID="3acd79d40d538516e8a99b171fb1ae0d">
  <xsd:schema xmlns:xsd="http://www.w3.org/2001/XMLSchema" xmlns:xs="http://www.w3.org/2001/XMLSchema" xmlns:p="http://schemas.microsoft.com/office/2006/metadata/properties" xmlns:ns3="ccfa9650-fea4-4062-b188-56e3bea79a33" targetNamespace="http://schemas.microsoft.com/office/2006/metadata/properties" ma:root="true" ma:fieldsID="f0b15c56052a9a7b352751e7a14b2eb1" ns3:_="">
    <xsd:import namespace="ccfa9650-fea4-4062-b188-56e3bea79a33"/>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cfa9650-fea4-4062-b188-56e3bea79a3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_activity" ma:index="12"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86D7367-F508-4F80-B02C-79260B726607}">
  <ds:schemaRefs>
    <ds:schemaRef ds:uri="http://schemas.microsoft.com/office/2006/metadata/properties"/>
    <ds:schemaRef ds:uri="http://schemas.microsoft.com/office/2006/documentManagement/types"/>
    <ds:schemaRef ds:uri="http://purl.org/dc/dcmitype/"/>
    <ds:schemaRef ds:uri="http://schemas.microsoft.com/office/infopath/2007/PartnerControls"/>
    <ds:schemaRef ds:uri="http://purl.org/dc/elements/1.1/"/>
    <ds:schemaRef ds:uri="http://www.w3.org/XML/1998/namespace"/>
    <ds:schemaRef ds:uri="ccfa9650-fea4-4062-b188-56e3bea79a33"/>
    <ds:schemaRef ds:uri="http://schemas.openxmlformats.org/package/2006/metadata/core-properties"/>
    <ds:schemaRef ds:uri="http://purl.org/dc/terms/"/>
  </ds:schemaRefs>
</ds:datastoreItem>
</file>

<file path=customXml/itemProps2.xml><?xml version="1.0" encoding="utf-8"?>
<ds:datastoreItem xmlns:ds="http://schemas.openxmlformats.org/officeDocument/2006/customXml" ds:itemID="{4C44BFB8-0B48-48D5-A0BA-9317960E8F6C}">
  <ds:schemaRefs>
    <ds:schemaRef ds:uri="http://schemas.microsoft.com/sharepoint/v3/contenttype/forms"/>
  </ds:schemaRefs>
</ds:datastoreItem>
</file>

<file path=customXml/itemProps3.xml><?xml version="1.0" encoding="utf-8"?>
<ds:datastoreItem xmlns:ds="http://schemas.openxmlformats.org/officeDocument/2006/customXml" ds:itemID="{CA775C70-A354-4F92-9E66-189CB17172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cfa9650-fea4-4062-b188-56e3bea79a3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Scientific findings presentation</Template>
  <TotalTime>1036</TotalTime>
  <Words>632</Words>
  <Application>Microsoft Office PowerPoint</Application>
  <PresentationFormat>Widescreen</PresentationFormat>
  <Paragraphs>168</Paragraphs>
  <Slides>12</Slides>
  <Notes>2</Notes>
  <HiddenSlides>0</HiddenSlides>
  <MMClips>7</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vt:lpstr>
      <vt:lpstr>Arial Nova</vt:lpstr>
      <vt:lpstr>Biome</vt:lpstr>
      <vt:lpstr>Biome Light</vt:lpstr>
      <vt:lpstr>Calibri</vt:lpstr>
      <vt:lpstr>Courier New</vt:lpstr>
      <vt:lpstr>Segoe UI</vt:lpstr>
      <vt:lpstr>Söhne</vt:lpstr>
      <vt:lpstr>Office Theme</vt:lpstr>
      <vt:lpstr>Speech Emotion Recognition (SER) </vt:lpstr>
      <vt:lpstr>Introduction</vt:lpstr>
      <vt:lpstr>Overview</vt:lpstr>
      <vt:lpstr>Methodology</vt:lpstr>
      <vt:lpstr>Wave plot and Spectrogram</vt:lpstr>
      <vt:lpstr>PowerPoint Presentation</vt:lpstr>
      <vt:lpstr>PowerPoint Presentation</vt:lpstr>
      <vt:lpstr>Results</vt:lpstr>
      <vt:lpstr>Confusion Matrix</vt:lpstr>
      <vt:lpstr>Classification Report</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Speech Emotion Recognition (SER)</dc:title>
  <dc:creator>Pranay Manikanta Narava</dc:creator>
  <cp:lastModifiedBy>Pranay Manikanta Narava</cp:lastModifiedBy>
  <cp:revision>5</cp:revision>
  <dcterms:created xsi:type="dcterms:W3CDTF">2023-11-15T18:50:14Z</dcterms:created>
  <dcterms:modified xsi:type="dcterms:W3CDTF">2023-11-17T01:02:37Z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0x010100524AF206F912A04AB714EEA1C42414B8</vt:lpwstr>
  </property>
</Properties>
</file>

<file path=docProps/thumbnail.jpeg>
</file>